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50"/>
  </p:notesMasterIdLst>
  <p:sldIdLst>
    <p:sldId id="308" r:id="rId5"/>
    <p:sldId id="833" r:id="rId6"/>
    <p:sldId id="875" r:id="rId7"/>
    <p:sldId id="877" r:id="rId8"/>
    <p:sldId id="878" r:id="rId9"/>
    <p:sldId id="879" r:id="rId10"/>
    <p:sldId id="880" r:id="rId11"/>
    <p:sldId id="881" r:id="rId12"/>
    <p:sldId id="882" r:id="rId13"/>
    <p:sldId id="883" r:id="rId14"/>
    <p:sldId id="884" r:id="rId15"/>
    <p:sldId id="885" r:id="rId16"/>
    <p:sldId id="886" r:id="rId17"/>
    <p:sldId id="888" r:id="rId18"/>
    <p:sldId id="889" r:id="rId19"/>
    <p:sldId id="891" r:id="rId20"/>
    <p:sldId id="892" r:id="rId21"/>
    <p:sldId id="890" r:id="rId22"/>
    <p:sldId id="893" r:id="rId23"/>
    <p:sldId id="876" r:id="rId24"/>
    <p:sldId id="895" r:id="rId25"/>
    <p:sldId id="896" r:id="rId26"/>
    <p:sldId id="897" r:id="rId27"/>
    <p:sldId id="898" r:id="rId28"/>
    <p:sldId id="899" r:id="rId29"/>
    <p:sldId id="900" r:id="rId30"/>
    <p:sldId id="901" r:id="rId31"/>
    <p:sldId id="902" r:id="rId32"/>
    <p:sldId id="894" r:id="rId33"/>
    <p:sldId id="904" r:id="rId34"/>
    <p:sldId id="905" r:id="rId35"/>
    <p:sldId id="906" r:id="rId36"/>
    <p:sldId id="907" r:id="rId37"/>
    <p:sldId id="908" r:id="rId38"/>
    <p:sldId id="909" r:id="rId39"/>
    <p:sldId id="910" r:id="rId40"/>
    <p:sldId id="911" r:id="rId41"/>
    <p:sldId id="912" r:id="rId42"/>
    <p:sldId id="913" r:id="rId43"/>
    <p:sldId id="914" r:id="rId44"/>
    <p:sldId id="915" r:id="rId45"/>
    <p:sldId id="916" r:id="rId46"/>
    <p:sldId id="917" r:id="rId47"/>
    <p:sldId id="918" r:id="rId48"/>
    <p:sldId id="84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198"/>
    <a:srgbClr val="834C95"/>
    <a:srgbClr val="ED5134"/>
    <a:srgbClr val="DE2D33"/>
    <a:srgbClr val="00ACCB"/>
    <a:srgbClr val="8CC63F"/>
    <a:srgbClr val="FFFFFF"/>
    <a:srgbClr val="E3C620"/>
    <a:srgbClr val="F5921E"/>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55BBA4-7E72-4115-A0FB-69574AE06BEC}" v="35" dt="2023-07-18T16:07:46.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792" autoAdjust="0"/>
  </p:normalViewPr>
  <p:slideViewPr>
    <p:cSldViewPr snapToGrid="0">
      <p:cViewPr>
        <p:scale>
          <a:sx n="71" d="100"/>
          <a:sy n="71" d="100"/>
        </p:scale>
        <p:origin x="476"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y Bezanson" userId="a9a0b41a-9471-4322-8d94-ab5dd5ccad72" providerId="ADAL" clId="{F055BBA4-7E72-4115-A0FB-69574AE06BEC}"/>
    <pc:docChg chg="undo custSel modSld sldOrd">
      <pc:chgData name="Judy Bezanson" userId="a9a0b41a-9471-4322-8d94-ab5dd5ccad72" providerId="ADAL" clId="{F055BBA4-7E72-4115-A0FB-69574AE06BEC}" dt="2023-07-18T16:41:47.689" v="730" actId="2"/>
      <pc:docMkLst>
        <pc:docMk/>
      </pc:docMkLst>
      <pc:sldChg chg="modSp mod">
        <pc:chgData name="Judy Bezanson" userId="a9a0b41a-9471-4322-8d94-ab5dd5ccad72" providerId="ADAL" clId="{F055BBA4-7E72-4115-A0FB-69574AE06BEC}" dt="2023-07-18T15:05:33.943" v="287" actId="313"/>
        <pc:sldMkLst>
          <pc:docMk/>
          <pc:sldMk cId="1171176184" sldId="308"/>
        </pc:sldMkLst>
        <pc:spChg chg="mod">
          <ac:chgData name="Judy Bezanson" userId="a9a0b41a-9471-4322-8d94-ab5dd5ccad72" providerId="ADAL" clId="{F055BBA4-7E72-4115-A0FB-69574AE06BEC}" dt="2023-07-18T15:05:33.943" v="287" actId="313"/>
          <ac:spMkLst>
            <pc:docMk/>
            <pc:sldMk cId="1171176184" sldId="308"/>
            <ac:spMk id="3" creationId="{CDEA19E2-C884-5343-8547-E4ACA2FCDE39}"/>
          </ac:spMkLst>
        </pc:spChg>
      </pc:sldChg>
      <pc:sldChg chg="modSp mod">
        <pc:chgData name="Judy Bezanson" userId="a9a0b41a-9471-4322-8d94-ab5dd5ccad72" providerId="ADAL" clId="{F055BBA4-7E72-4115-A0FB-69574AE06BEC}" dt="2023-07-18T15:10:25.486" v="320" actId="2"/>
        <pc:sldMkLst>
          <pc:docMk/>
          <pc:sldMk cId="675889619" sldId="842"/>
        </pc:sldMkLst>
        <pc:spChg chg="mod">
          <ac:chgData name="Judy Bezanson" userId="a9a0b41a-9471-4322-8d94-ab5dd5ccad72" providerId="ADAL" clId="{F055BBA4-7E72-4115-A0FB-69574AE06BEC}" dt="2023-07-18T15:10:25.486" v="320" actId="2"/>
          <ac:spMkLst>
            <pc:docMk/>
            <pc:sldMk cId="675889619" sldId="842"/>
            <ac:spMk id="8" creationId="{C809FE08-8957-56B3-622C-633C17B75F70}"/>
          </ac:spMkLst>
        </pc:spChg>
      </pc:sldChg>
      <pc:sldChg chg="modSp mod">
        <pc:chgData name="Judy Bezanson" userId="a9a0b41a-9471-4322-8d94-ab5dd5ccad72" providerId="ADAL" clId="{F055BBA4-7E72-4115-A0FB-69574AE06BEC}" dt="2023-07-17T22:48:52.051" v="20" actId="20577"/>
        <pc:sldMkLst>
          <pc:docMk/>
          <pc:sldMk cId="2476709352" sldId="875"/>
        </pc:sldMkLst>
        <pc:spChg chg="mod">
          <ac:chgData name="Judy Bezanson" userId="a9a0b41a-9471-4322-8d94-ab5dd5ccad72" providerId="ADAL" clId="{F055BBA4-7E72-4115-A0FB-69574AE06BEC}" dt="2023-07-17T22:48:52.051" v="20" actId="20577"/>
          <ac:spMkLst>
            <pc:docMk/>
            <pc:sldMk cId="2476709352" sldId="875"/>
            <ac:spMk id="16" creationId="{EF4C7BF0-A532-AE4F-F845-26CBBED278BF}"/>
          </ac:spMkLst>
        </pc:spChg>
      </pc:sldChg>
      <pc:sldChg chg="ord">
        <pc:chgData name="Judy Bezanson" userId="a9a0b41a-9471-4322-8d94-ab5dd5ccad72" providerId="ADAL" clId="{F055BBA4-7E72-4115-A0FB-69574AE06BEC}" dt="2023-07-17T22:47:47.553" v="2" actId="20578"/>
        <pc:sldMkLst>
          <pc:docMk/>
          <pc:sldMk cId="2548067275" sldId="877"/>
        </pc:sldMkLst>
      </pc:sldChg>
      <pc:sldChg chg="modSp mod">
        <pc:chgData name="Judy Bezanson" userId="a9a0b41a-9471-4322-8d94-ab5dd5ccad72" providerId="ADAL" clId="{F055BBA4-7E72-4115-A0FB-69574AE06BEC}" dt="2023-07-17T22:50:55.764" v="21" actId="20577"/>
        <pc:sldMkLst>
          <pc:docMk/>
          <pc:sldMk cId="2531703774" sldId="879"/>
        </pc:sldMkLst>
        <pc:spChg chg="mod">
          <ac:chgData name="Judy Bezanson" userId="a9a0b41a-9471-4322-8d94-ab5dd5ccad72" providerId="ADAL" clId="{F055BBA4-7E72-4115-A0FB-69574AE06BEC}" dt="2023-07-17T22:50:55.764" v="21" actId="20577"/>
          <ac:spMkLst>
            <pc:docMk/>
            <pc:sldMk cId="2531703774" sldId="879"/>
            <ac:spMk id="16" creationId="{25CFF6EB-8913-3AC8-F69B-8F21CDF9BDFE}"/>
          </ac:spMkLst>
        </pc:spChg>
      </pc:sldChg>
      <pc:sldChg chg="modSp mod">
        <pc:chgData name="Judy Bezanson" userId="a9a0b41a-9471-4322-8d94-ab5dd5ccad72" providerId="ADAL" clId="{F055BBA4-7E72-4115-A0FB-69574AE06BEC}" dt="2023-07-17T22:54:12.998" v="60" actId="14100"/>
        <pc:sldMkLst>
          <pc:docMk/>
          <pc:sldMk cId="353662520" sldId="880"/>
        </pc:sldMkLst>
        <pc:spChg chg="mod">
          <ac:chgData name="Judy Bezanson" userId="a9a0b41a-9471-4322-8d94-ab5dd5ccad72" providerId="ADAL" clId="{F055BBA4-7E72-4115-A0FB-69574AE06BEC}" dt="2023-07-17T22:54:12.998" v="60" actId="14100"/>
          <ac:spMkLst>
            <pc:docMk/>
            <pc:sldMk cId="353662520" sldId="880"/>
            <ac:spMk id="5" creationId="{C4581624-7D49-A0FC-BDED-EEBE10AFBB12}"/>
          </ac:spMkLst>
        </pc:spChg>
      </pc:sldChg>
      <pc:sldChg chg="modSp mod">
        <pc:chgData name="Judy Bezanson" userId="a9a0b41a-9471-4322-8d94-ab5dd5ccad72" providerId="ADAL" clId="{F055BBA4-7E72-4115-A0FB-69574AE06BEC}" dt="2023-07-17T22:57:14.414" v="79" actId="20577"/>
        <pc:sldMkLst>
          <pc:docMk/>
          <pc:sldMk cId="4125066578" sldId="881"/>
        </pc:sldMkLst>
        <pc:spChg chg="mod">
          <ac:chgData name="Judy Bezanson" userId="a9a0b41a-9471-4322-8d94-ab5dd5ccad72" providerId="ADAL" clId="{F055BBA4-7E72-4115-A0FB-69574AE06BEC}" dt="2023-07-17T22:57:14.414" v="79" actId="20577"/>
          <ac:spMkLst>
            <pc:docMk/>
            <pc:sldMk cId="4125066578" sldId="881"/>
            <ac:spMk id="5" creationId="{C4581624-7D49-A0FC-BDED-EEBE10AFBB12}"/>
          </ac:spMkLst>
        </pc:spChg>
      </pc:sldChg>
      <pc:sldChg chg="modSp mod">
        <pc:chgData name="Judy Bezanson" userId="a9a0b41a-9471-4322-8d94-ab5dd5ccad72" providerId="ADAL" clId="{F055BBA4-7E72-4115-A0FB-69574AE06BEC}" dt="2023-07-17T23:05:58.528" v="143" actId="20577"/>
        <pc:sldMkLst>
          <pc:docMk/>
          <pc:sldMk cId="3620833631" sldId="882"/>
        </pc:sldMkLst>
        <pc:spChg chg="mod">
          <ac:chgData name="Judy Bezanson" userId="a9a0b41a-9471-4322-8d94-ab5dd5ccad72" providerId="ADAL" clId="{F055BBA4-7E72-4115-A0FB-69574AE06BEC}" dt="2023-07-17T23:05:58.528" v="143" actId="20577"/>
          <ac:spMkLst>
            <pc:docMk/>
            <pc:sldMk cId="3620833631" sldId="882"/>
            <ac:spMk id="5" creationId="{C4581624-7D49-A0FC-BDED-EEBE10AFBB12}"/>
          </ac:spMkLst>
        </pc:spChg>
      </pc:sldChg>
      <pc:sldChg chg="modSp mod">
        <pc:chgData name="Judy Bezanson" userId="a9a0b41a-9471-4322-8d94-ab5dd5ccad72" providerId="ADAL" clId="{F055BBA4-7E72-4115-A0FB-69574AE06BEC}" dt="2023-07-17T23:08:47.084" v="145" actId="6549"/>
        <pc:sldMkLst>
          <pc:docMk/>
          <pc:sldMk cId="1445849403" sldId="883"/>
        </pc:sldMkLst>
        <pc:spChg chg="mod">
          <ac:chgData name="Judy Bezanson" userId="a9a0b41a-9471-4322-8d94-ab5dd5ccad72" providerId="ADAL" clId="{F055BBA4-7E72-4115-A0FB-69574AE06BEC}" dt="2023-07-17T23:08:47.084" v="145" actId="6549"/>
          <ac:spMkLst>
            <pc:docMk/>
            <pc:sldMk cId="1445849403" sldId="883"/>
            <ac:spMk id="5" creationId="{C4581624-7D49-A0FC-BDED-EEBE10AFBB12}"/>
          </ac:spMkLst>
        </pc:spChg>
      </pc:sldChg>
      <pc:sldChg chg="modSp mod">
        <pc:chgData name="Judy Bezanson" userId="a9a0b41a-9471-4322-8d94-ab5dd5ccad72" providerId="ADAL" clId="{F055BBA4-7E72-4115-A0FB-69574AE06BEC}" dt="2023-07-18T15:22:20.289" v="373" actId="20577"/>
        <pc:sldMkLst>
          <pc:docMk/>
          <pc:sldMk cId="4015918872" sldId="884"/>
        </pc:sldMkLst>
        <pc:spChg chg="mod">
          <ac:chgData name="Judy Bezanson" userId="a9a0b41a-9471-4322-8d94-ab5dd5ccad72" providerId="ADAL" clId="{F055BBA4-7E72-4115-A0FB-69574AE06BEC}" dt="2023-07-18T15:22:16.176" v="372" actId="20577"/>
          <ac:spMkLst>
            <pc:docMk/>
            <pc:sldMk cId="4015918872" sldId="884"/>
            <ac:spMk id="25" creationId="{204AA997-240B-AE71-BED9-4FF292F50336}"/>
          </ac:spMkLst>
        </pc:spChg>
        <pc:spChg chg="mod">
          <ac:chgData name="Judy Bezanson" userId="a9a0b41a-9471-4322-8d94-ab5dd5ccad72" providerId="ADAL" clId="{F055BBA4-7E72-4115-A0FB-69574AE06BEC}" dt="2023-07-18T15:22:20.289" v="373" actId="20577"/>
          <ac:spMkLst>
            <pc:docMk/>
            <pc:sldMk cId="4015918872" sldId="884"/>
            <ac:spMk id="26" creationId="{A33A41A8-054B-B8B7-BB15-725F5484497F}"/>
          </ac:spMkLst>
        </pc:spChg>
      </pc:sldChg>
      <pc:sldChg chg="addSp modSp mod">
        <pc:chgData name="Judy Bezanson" userId="a9a0b41a-9471-4322-8d94-ab5dd5ccad72" providerId="ADAL" clId="{F055BBA4-7E72-4115-A0FB-69574AE06BEC}" dt="2023-07-18T15:39:20.884" v="471" actId="2711"/>
        <pc:sldMkLst>
          <pc:docMk/>
          <pc:sldMk cId="214725842" sldId="885"/>
        </pc:sldMkLst>
        <pc:spChg chg="mod">
          <ac:chgData name="Judy Bezanson" userId="a9a0b41a-9471-4322-8d94-ab5dd5ccad72" providerId="ADAL" clId="{F055BBA4-7E72-4115-A0FB-69574AE06BEC}" dt="2023-07-18T14:57:21.767" v="257" actId="20577"/>
          <ac:spMkLst>
            <pc:docMk/>
            <pc:sldMk cId="214725842" sldId="885"/>
            <ac:spMk id="2" creationId="{99B31C50-6202-5848-4161-F9BDEF0CC774}"/>
          </ac:spMkLst>
        </pc:spChg>
        <pc:spChg chg="add mod">
          <ac:chgData name="Judy Bezanson" userId="a9a0b41a-9471-4322-8d94-ab5dd5ccad72" providerId="ADAL" clId="{F055BBA4-7E72-4115-A0FB-69574AE06BEC}" dt="2023-07-18T15:39:20.884" v="471" actId="2711"/>
          <ac:spMkLst>
            <pc:docMk/>
            <pc:sldMk cId="214725842" sldId="885"/>
            <ac:spMk id="3" creationId="{0097836B-EDC0-129A-3219-178A7CDCF973}"/>
          </ac:spMkLst>
        </pc:spChg>
        <pc:picChg chg="mod">
          <ac:chgData name="Judy Bezanson" userId="a9a0b41a-9471-4322-8d94-ab5dd5ccad72" providerId="ADAL" clId="{F055BBA4-7E72-4115-A0FB-69574AE06BEC}" dt="2023-07-18T14:57:55.188" v="284" actId="1076"/>
          <ac:picMkLst>
            <pc:docMk/>
            <pc:sldMk cId="214725842" sldId="885"/>
            <ac:picMk id="9" creationId="{F9877119-D82D-038F-6E40-4A02442FD118}"/>
          </ac:picMkLst>
        </pc:picChg>
      </pc:sldChg>
      <pc:sldChg chg="modSp mod">
        <pc:chgData name="Judy Bezanson" userId="a9a0b41a-9471-4322-8d94-ab5dd5ccad72" providerId="ADAL" clId="{F055BBA4-7E72-4115-A0FB-69574AE06BEC}" dt="2023-07-18T15:08:35.784" v="291" actId="2"/>
        <pc:sldMkLst>
          <pc:docMk/>
          <pc:sldMk cId="3406739624" sldId="886"/>
        </pc:sldMkLst>
        <pc:spChg chg="mod">
          <ac:chgData name="Judy Bezanson" userId="a9a0b41a-9471-4322-8d94-ab5dd5ccad72" providerId="ADAL" clId="{F055BBA4-7E72-4115-A0FB-69574AE06BEC}" dt="2023-07-17T23:10:49.710" v="196" actId="20577"/>
          <ac:spMkLst>
            <pc:docMk/>
            <pc:sldMk cId="3406739624" sldId="886"/>
            <ac:spMk id="5" creationId="{C4581624-7D49-A0FC-BDED-EEBE10AFBB12}"/>
          </ac:spMkLst>
        </pc:spChg>
        <pc:spChg chg="mod">
          <ac:chgData name="Judy Bezanson" userId="a9a0b41a-9471-4322-8d94-ab5dd5ccad72" providerId="ADAL" clId="{F055BBA4-7E72-4115-A0FB-69574AE06BEC}" dt="2023-07-18T15:06:11.489" v="288" actId="2"/>
          <ac:spMkLst>
            <pc:docMk/>
            <pc:sldMk cId="3406739624" sldId="886"/>
            <ac:spMk id="6" creationId="{D16A303D-95A1-95F3-4D8E-86FF45ACB3E3}"/>
          </ac:spMkLst>
        </pc:spChg>
        <pc:spChg chg="mod">
          <ac:chgData name="Judy Bezanson" userId="a9a0b41a-9471-4322-8d94-ab5dd5ccad72" providerId="ADAL" clId="{F055BBA4-7E72-4115-A0FB-69574AE06BEC}" dt="2023-07-18T15:08:35.784" v="291" actId="2"/>
          <ac:spMkLst>
            <pc:docMk/>
            <pc:sldMk cId="3406739624" sldId="886"/>
            <ac:spMk id="7" creationId="{0384DA33-3AEA-0A59-E1F4-A03BDC75D7EA}"/>
          </ac:spMkLst>
        </pc:spChg>
      </pc:sldChg>
      <pc:sldChg chg="modSp mod">
        <pc:chgData name="Judy Bezanson" userId="a9a0b41a-9471-4322-8d94-ab5dd5ccad72" providerId="ADAL" clId="{F055BBA4-7E72-4115-A0FB-69574AE06BEC}" dt="2023-07-18T15:08:51.449" v="293" actId="2"/>
        <pc:sldMkLst>
          <pc:docMk/>
          <pc:sldMk cId="3474589012" sldId="890"/>
        </pc:sldMkLst>
        <pc:spChg chg="mod">
          <ac:chgData name="Judy Bezanson" userId="a9a0b41a-9471-4322-8d94-ab5dd5ccad72" providerId="ADAL" clId="{F055BBA4-7E72-4115-A0FB-69574AE06BEC}" dt="2023-07-18T15:08:48.307" v="292" actId="2"/>
          <ac:spMkLst>
            <pc:docMk/>
            <pc:sldMk cId="3474589012" sldId="890"/>
            <ac:spMk id="5" creationId="{C4581624-7D49-A0FC-BDED-EEBE10AFBB12}"/>
          </ac:spMkLst>
        </pc:spChg>
        <pc:spChg chg="mod">
          <ac:chgData name="Judy Bezanson" userId="a9a0b41a-9471-4322-8d94-ab5dd5ccad72" providerId="ADAL" clId="{F055BBA4-7E72-4115-A0FB-69574AE06BEC}" dt="2023-07-18T15:08:51.449" v="293" actId="2"/>
          <ac:spMkLst>
            <pc:docMk/>
            <pc:sldMk cId="3474589012" sldId="890"/>
            <ac:spMk id="34" creationId="{F7197B8B-56EF-9E5B-1792-FEA2097E99DF}"/>
          </ac:spMkLst>
        </pc:spChg>
      </pc:sldChg>
      <pc:sldChg chg="modSp mod">
        <pc:chgData name="Judy Bezanson" userId="a9a0b41a-9471-4322-8d94-ab5dd5ccad72" providerId="ADAL" clId="{F055BBA4-7E72-4115-A0FB-69574AE06BEC}" dt="2023-07-18T15:31:42.331" v="445" actId="14100"/>
        <pc:sldMkLst>
          <pc:docMk/>
          <pc:sldMk cId="461668058" sldId="895"/>
        </pc:sldMkLst>
        <pc:spChg chg="mod">
          <ac:chgData name="Judy Bezanson" userId="a9a0b41a-9471-4322-8d94-ab5dd5ccad72" providerId="ADAL" clId="{F055BBA4-7E72-4115-A0FB-69574AE06BEC}" dt="2023-07-18T15:27:43.873" v="398" actId="20577"/>
          <ac:spMkLst>
            <pc:docMk/>
            <pc:sldMk cId="461668058" sldId="895"/>
            <ac:spMk id="2" creationId="{0CFDAD6D-A4D0-8963-A98E-9D2F9F17F632}"/>
          </ac:spMkLst>
        </pc:spChg>
        <pc:spChg chg="mod">
          <ac:chgData name="Judy Bezanson" userId="a9a0b41a-9471-4322-8d94-ab5dd5ccad72" providerId="ADAL" clId="{F055BBA4-7E72-4115-A0FB-69574AE06BEC}" dt="2023-07-18T15:28:12.539" v="433" actId="1076"/>
          <ac:spMkLst>
            <pc:docMk/>
            <pc:sldMk cId="461668058" sldId="895"/>
            <ac:spMk id="5" creationId="{3D5CB9B8-0358-7861-7632-7D7E9900E415}"/>
          </ac:spMkLst>
        </pc:spChg>
        <pc:spChg chg="mod">
          <ac:chgData name="Judy Bezanson" userId="a9a0b41a-9471-4322-8d94-ab5dd5ccad72" providerId="ADAL" clId="{F055BBA4-7E72-4115-A0FB-69574AE06BEC}" dt="2023-07-18T15:31:24.548" v="444" actId="14100"/>
          <ac:spMkLst>
            <pc:docMk/>
            <pc:sldMk cId="461668058" sldId="895"/>
            <ac:spMk id="13" creationId="{9C93BB18-C578-6E07-0E18-4939F8A032C5}"/>
          </ac:spMkLst>
        </pc:spChg>
        <pc:spChg chg="mod">
          <ac:chgData name="Judy Bezanson" userId="a9a0b41a-9471-4322-8d94-ab5dd5ccad72" providerId="ADAL" clId="{F055BBA4-7E72-4115-A0FB-69574AE06BEC}" dt="2023-07-18T15:09:01.831" v="294" actId="2"/>
          <ac:spMkLst>
            <pc:docMk/>
            <pc:sldMk cId="461668058" sldId="895"/>
            <ac:spMk id="22" creationId="{0740BBBB-9C51-46C1-FDE8-329C47981D49}"/>
          </ac:spMkLst>
        </pc:spChg>
        <pc:spChg chg="mod">
          <ac:chgData name="Judy Bezanson" userId="a9a0b41a-9471-4322-8d94-ab5dd5ccad72" providerId="ADAL" clId="{F055BBA4-7E72-4115-A0FB-69574AE06BEC}" dt="2023-07-18T15:31:42.331" v="445" actId="14100"/>
          <ac:spMkLst>
            <pc:docMk/>
            <pc:sldMk cId="461668058" sldId="895"/>
            <ac:spMk id="24" creationId="{3D66BCC7-9FB6-22D5-E804-D05601BC3B3C}"/>
          </ac:spMkLst>
        </pc:spChg>
      </pc:sldChg>
      <pc:sldChg chg="modSp mod">
        <pc:chgData name="Judy Bezanson" userId="a9a0b41a-9471-4322-8d94-ab5dd5ccad72" providerId="ADAL" clId="{F055BBA4-7E72-4115-A0FB-69574AE06BEC}" dt="2023-07-18T15:10:30.907" v="322" actId="2"/>
        <pc:sldMkLst>
          <pc:docMk/>
          <pc:sldMk cId="4002715251" sldId="898"/>
        </pc:sldMkLst>
        <pc:spChg chg="mod">
          <ac:chgData name="Judy Bezanson" userId="a9a0b41a-9471-4322-8d94-ab5dd5ccad72" providerId="ADAL" clId="{F055BBA4-7E72-4115-A0FB-69574AE06BEC}" dt="2023-07-18T15:10:30.907" v="322" actId="2"/>
          <ac:spMkLst>
            <pc:docMk/>
            <pc:sldMk cId="4002715251" sldId="898"/>
            <ac:spMk id="5" creationId="{3D5CB9B8-0358-7861-7632-7D7E9900E415}"/>
          </ac:spMkLst>
        </pc:spChg>
        <pc:graphicFrameChg chg="modGraphic">
          <ac:chgData name="Judy Bezanson" userId="a9a0b41a-9471-4322-8d94-ab5dd5ccad72" providerId="ADAL" clId="{F055BBA4-7E72-4115-A0FB-69574AE06BEC}" dt="2023-07-18T15:10:28.575" v="321" actId="2"/>
          <ac:graphicFrameMkLst>
            <pc:docMk/>
            <pc:sldMk cId="4002715251" sldId="898"/>
            <ac:graphicFrameMk id="12" creationId="{4785AB3E-1AC6-0128-75F5-50367801AEF8}"/>
          </ac:graphicFrameMkLst>
        </pc:graphicFrameChg>
      </pc:sldChg>
      <pc:sldChg chg="addSp delSp modSp mod">
        <pc:chgData name="Judy Bezanson" userId="a9a0b41a-9471-4322-8d94-ab5dd5ccad72" providerId="ADAL" clId="{F055BBA4-7E72-4115-A0FB-69574AE06BEC}" dt="2023-07-18T16:41:47.689" v="730" actId="2"/>
        <pc:sldMkLst>
          <pc:docMk/>
          <pc:sldMk cId="3705414340" sldId="899"/>
        </pc:sldMkLst>
        <pc:spChg chg="mod">
          <ac:chgData name="Judy Bezanson" userId="a9a0b41a-9471-4322-8d94-ab5dd5ccad72" providerId="ADAL" clId="{F055BBA4-7E72-4115-A0FB-69574AE06BEC}" dt="2023-07-18T16:18:11.639" v="704" actId="1076"/>
          <ac:spMkLst>
            <pc:docMk/>
            <pc:sldMk cId="3705414340" sldId="899"/>
            <ac:spMk id="2" creationId="{0CFDAD6D-A4D0-8963-A98E-9D2F9F17F632}"/>
          </ac:spMkLst>
        </pc:spChg>
        <pc:spChg chg="mod">
          <ac:chgData name="Judy Bezanson" userId="a9a0b41a-9471-4322-8d94-ab5dd5ccad72" providerId="ADAL" clId="{F055BBA4-7E72-4115-A0FB-69574AE06BEC}" dt="2023-07-18T16:14:30.171" v="670" actId="20577"/>
          <ac:spMkLst>
            <pc:docMk/>
            <pc:sldMk cId="3705414340" sldId="899"/>
            <ac:spMk id="5" creationId="{3D5CB9B8-0358-7861-7632-7D7E9900E415}"/>
          </ac:spMkLst>
        </pc:spChg>
        <pc:spChg chg="add mod">
          <ac:chgData name="Judy Bezanson" userId="a9a0b41a-9471-4322-8d94-ab5dd5ccad72" providerId="ADAL" clId="{F055BBA4-7E72-4115-A0FB-69574AE06BEC}" dt="2023-07-18T16:18:44.046" v="709" actId="1076"/>
          <ac:spMkLst>
            <pc:docMk/>
            <pc:sldMk cId="3705414340" sldId="899"/>
            <ac:spMk id="10" creationId="{E4DC1D20-893B-BE0B-C003-4A8B9BD35CAA}"/>
          </ac:spMkLst>
        </pc:spChg>
        <pc:spChg chg="add mod">
          <ac:chgData name="Judy Bezanson" userId="a9a0b41a-9471-4322-8d94-ab5dd5ccad72" providerId="ADAL" clId="{F055BBA4-7E72-4115-A0FB-69574AE06BEC}" dt="2023-07-18T16:21:52.846" v="720" actId="20577"/>
          <ac:spMkLst>
            <pc:docMk/>
            <pc:sldMk cId="3705414340" sldId="899"/>
            <ac:spMk id="12" creationId="{86976394-3F85-1B84-E1E6-0513E5EC7AB7}"/>
          </ac:spMkLst>
        </pc:spChg>
        <pc:spChg chg="mod">
          <ac:chgData name="Judy Bezanson" userId="a9a0b41a-9471-4322-8d94-ab5dd5ccad72" providerId="ADAL" clId="{F055BBA4-7E72-4115-A0FB-69574AE06BEC}" dt="2023-07-18T16:22:55.716" v="722"/>
          <ac:spMkLst>
            <pc:docMk/>
            <pc:sldMk cId="3705414340" sldId="899"/>
            <ac:spMk id="13" creationId="{847258D6-57ED-B525-AA71-B1871E4A4748}"/>
          </ac:spMkLst>
        </pc:spChg>
        <pc:spChg chg="mod">
          <ac:chgData name="Judy Bezanson" userId="a9a0b41a-9471-4322-8d94-ab5dd5ccad72" providerId="ADAL" clId="{F055BBA4-7E72-4115-A0FB-69574AE06BEC}" dt="2023-07-18T16:23:23.522" v="723" actId="20577"/>
          <ac:spMkLst>
            <pc:docMk/>
            <pc:sldMk cId="3705414340" sldId="899"/>
            <ac:spMk id="17" creationId="{8A3C847D-A518-1991-59F5-FC132CDFD995}"/>
          </ac:spMkLst>
        </pc:spChg>
        <pc:spChg chg="del">
          <ac:chgData name="Judy Bezanson" userId="a9a0b41a-9471-4322-8d94-ab5dd5ccad72" providerId="ADAL" clId="{F055BBA4-7E72-4115-A0FB-69574AE06BEC}" dt="2023-07-18T16:07:58.596" v="658" actId="478"/>
          <ac:spMkLst>
            <pc:docMk/>
            <pc:sldMk cId="3705414340" sldId="899"/>
            <ac:spMk id="20" creationId="{748BBCB2-702B-CDF5-9AC4-F00076125232}"/>
          </ac:spMkLst>
        </pc:spChg>
        <pc:spChg chg="mod">
          <ac:chgData name="Judy Bezanson" userId="a9a0b41a-9471-4322-8d94-ab5dd5ccad72" providerId="ADAL" clId="{F055BBA4-7E72-4115-A0FB-69574AE06BEC}" dt="2023-07-18T16:41:47.689" v="730" actId="2"/>
          <ac:spMkLst>
            <pc:docMk/>
            <pc:sldMk cId="3705414340" sldId="899"/>
            <ac:spMk id="22" creationId="{BB6935DF-C8CA-FE8D-F85F-E1DF351D7E3E}"/>
          </ac:spMkLst>
        </pc:spChg>
        <pc:spChg chg="mod">
          <ac:chgData name="Judy Bezanson" userId="a9a0b41a-9471-4322-8d94-ab5dd5ccad72" providerId="ADAL" clId="{F055BBA4-7E72-4115-A0FB-69574AE06BEC}" dt="2023-07-18T16:16:03.366" v="682" actId="14100"/>
          <ac:spMkLst>
            <pc:docMk/>
            <pc:sldMk cId="3705414340" sldId="899"/>
            <ac:spMk id="24" creationId="{037AC286-A007-A9BC-836C-35A35C8B0CA1}"/>
          </ac:spMkLst>
        </pc:spChg>
        <pc:spChg chg="mod">
          <ac:chgData name="Judy Bezanson" userId="a9a0b41a-9471-4322-8d94-ab5dd5ccad72" providerId="ADAL" clId="{F055BBA4-7E72-4115-A0FB-69574AE06BEC}" dt="2023-07-18T16:16:47.454" v="689" actId="14100"/>
          <ac:spMkLst>
            <pc:docMk/>
            <pc:sldMk cId="3705414340" sldId="899"/>
            <ac:spMk id="28" creationId="{2BA5F648-75D3-11DC-7318-4EB728DD4E51}"/>
          </ac:spMkLst>
        </pc:spChg>
        <pc:spChg chg="mod ord">
          <ac:chgData name="Judy Bezanson" userId="a9a0b41a-9471-4322-8d94-ab5dd5ccad72" providerId="ADAL" clId="{F055BBA4-7E72-4115-A0FB-69574AE06BEC}" dt="2023-07-18T16:25:02.357" v="726" actId="20577"/>
          <ac:spMkLst>
            <pc:docMk/>
            <pc:sldMk cId="3705414340" sldId="899"/>
            <ac:spMk id="30" creationId="{767F41B1-473B-5B1C-745E-89EE6864B17E}"/>
          </ac:spMkLst>
        </pc:spChg>
        <pc:spChg chg="mod">
          <ac:chgData name="Judy Bezanson" userId="a9a0b41a-9471-4322-8d94-ab5dd5ccad72" providerId="ADAL" clId="{F055BBA4-7E72-4115-A0FB-69574AE06BEC}" dt="2023-07-18T16:19:04.134" v="711" actId="14100"/>
          <ac:spMkLst>
            <pc:docMk/>
            <pc:sldMk cId="3705414340" sldId="899"/>
            <ac:spMk id="32" creationId="{5C372649-A933-6B20-8079-93B3F0A355B3}"/>
          </ac:spMkLst>
        </pc:spChg>
        <pc:spChg chg="mod">
          <ac:chgData name="Judy Bezanson" userId="a9a0b41a-9471-4322-8d94-ab5dd5ccad72" providerId="ADAL" clId="{F055BBA4-7E72-4115-A0FB-69574AE06BEC}" dt="2023-07-18T16:23:55.323" v="724" actId="20577"/>
          <ac:spMkLst>
            <pc:docMk/>
            <pc:sldMk cId="3705414340" sldId="899"/>
            <ac:spMk id="51" creationId="{D62D1A9E-BB69-939D-3AE2-B2ABA0147B80}"/>
          </ac:spMkLst>
        </pc:spChg>
      </pc:sldChg>
      <pc:sldChg chg="addSp modSp mod">
        <pc:chgData name="Judy Bezanson" userId="a9a0b41a-9471-4322-8d94-ab5dd5ccad72" providerId="ADAL" clId="{F055BBA4-7E72-4115-A0FB-69574AE06BEC}" dt="2023-07-18T15:38:51.522" v="470" actId="6549"/>
        <pc:sldMkLst>
          <pc:docMk/>
          <pc:sldMk cId="2213059863" sldId="900"/>
        </pc:sldMkLst>
        <pc:spChg chg="mod">
          <ac:chgData name="Judy Bezanson" userId="a9a0b41a-9471-4322-8d94-ab5dd5ccad72" providerId="ADAL" clId="{F055BBA4-7E72-4115-A0FB-69574AE06BEC}" dt="2023-07-18T15:38:09.968" v="465"/>
          <ac:spMkLst>
            <pc:docMk/>
            <pc:sldMk cId="2213059863" sldId="900"/>
            <ac:spMk id="2" creationId="{0CFDAD6D-A4D0-8963-A98E-9D2F9F17F632}"/>
          </ac:spMkLst>
        </pc:spChg>
        <pc:spChg chg="add mod">
          <ac:chgData name="Judy Bezanson" userId="a9a0b41a-9471-4322-8d94-ab5dd5ccad72" providerId="ADAL" clId="{F055BBA4-7E72-4115-A0FB-69574AE06BEC}" dt="2023-07-18T15:38:51.522" v="470" actId="6549"/>
          <ac:spMkLst>
            <pc:docMk/>
            <pc:sldMk cId="2213059863" sldId="900"/>
            <ac:spMk id="7" creationId="{FBA59D44-7CB3-22F0-133D-62C2CCB15B44}"/>
          </ac:spMkLst>
        </pc:spChg>
      </pc:sldChg>
      <pc:sldChg chg="modSp mod">
        <pc:chgData name="Judy Bezanson" userId="a9a0b41a-9471-4322-8d94-ab5dd5ccad72" providerId="ADAL" clId="{F055BBA4-7E72-4115-A0FB-69574AE06BEC}" dt="2023-07-18T15:10:09.676" v="316" actId="2"/>
        <pc:sldMkLst>
          <pc:docMk/>
          <pc:sldMk cId="586990947" sldId="905"/>
        </pc:sldMkLst>
        <pc:spChg chg="mod">
          <ac:chgData name="Judy Bezanson" userId="a9a0b41a-9471-4322-8d94-ab5dd5ccad72" providerId="ADAL" clId="{F055BBA4-7E72-4115-A0FB-69574AE06BEC}" dt="2023-07-18T15:10:09.676" v="316" actId="2"/>
          <ac:spMkLst>
            <pc:docMk/>
            <pc:sldMk cId="586990947" sldId="905"/>
            <ac:spMk id="5" creationId="{62D94FED-2F28-9287-74C3-70A9F8A0C657}"/>
          </ac:spMkLst>
        </pc:spChg>
        <pc:spChg chg="mod">
          <ac:chgData name="Judy Bezanson" userId="a9a0b41a-9471-4322-8d94-ab5dd5ccad72" providerId="ADAL" clId="{F055BBA4-7E72-4115-A0FB-69574AE06BEC}" dt="2023-07-18T15:10:08.457" v="315" actId="2"/>
          <ac:spMkLst>
            <pc:docMk/>
            <pc:sldMk cId="586990947" sldId="905"/>
            <ac:spMk id="27" creationId="{7B54EAED-DDE0-59CB-1FB8-43EBEDFF61BD}"/>
          </ac:spMkLst>
        </pc:spChg>
      </pc:sldChg>
      <pc:sldChg chg="modSp mod">
        <pc:chgData name="Judy Bezanson" userId="a9a0b41a-9471-4322-8d94-ab5dd5ccad72" providerId="ADAL" clId="{F055BBA4-7E72-4115-A0FB-69574AE06BEC}" dt="2023-07-18T15:10:12.566" v="317" actId="2"/>
        <pc:sldMkLst>
          <pc:docMk/>
          <pc:sldMk cId="1360518301" sldId="910"/>
        </pc:sldMkLst>
        <pc:spChg chg="mod">
          <ac:chgData name="Judy Bezanson" userId="a9a0b41a-9471-4322-8d94-ab5dd5ccad72" providerId="ADAL" clId="{F055BBA4-7E72-4115-A0FB-69574AE06BEC}" dt="2023-07-18T15:10:12.566" v="317" actId="2"/>
          <ac:spMkLst>
            <pc:docMk/>
            <pc:sldMk cId="1360518301" sldId="910"/>
            <ac:spMk id="5" creationId="{62D94FED-2F28-9287-74C3-70A9F8A0C657}"/>
          </ac:spMkLst>
        </pc:spChg>
      </pc:sldChg>
      <pc:sldChg chg="modSp mod">
        <pc:chgData name="Judy Bezanson" userId="a9a0b41a-9471-4322-8d94-ab5dd5ccad72" providerId="ADAL" clId="{F055BBA4-7E72-4115-A0FB-69574AE06BEC}" dt="2023-07-18T15:10:18.936" v="318" actId="2"/>
        <pc:sldMkLst>
          <pc:docMk/>
          <pc:sldMk cId="761687213" sldId="911"/>
        </pc:sldMkLst>
        <pc:spChg chg="mod">
          <ac:chgData name="Judy Bezanson" userId="a9a0b41a-9471-4322-8d94-ab5dd5ccad72" providerId="ADAL" clId="{F055BBA4-7E72-4115-A0FB-69574AE06BEC}" dt="2023-07-18T15:10:18.936" v="318" actId="2"/>
          <ac:spMkLst>
            <pc:docMk/>
            <pc:sldMk cId="761687213" sldId="911"/>
            <ac:spMk id="6" creationId="{23305011-5FA6-28F3-DB71-B5DA6F3B4D0F}"/>
          </ac:spMkLst>
        </pc:spChg>
      </pc:sldChg>
      <pc:sldChg chg="modSp">
        <pc:chgData name="Judy Bezanson" userId="a9a0b41a-9471-4322-8d94-ab5dd5ccad72" providerId="ADAL" clId="{F055BBA4-7E72-4115-A0FB-69574AE06BEC}" dt="2023-07-18T15:15:53.250" v="361" actId="20577"/>
        <pc:sldMkLst>
          <pc:docMk/>
          <pc:sldMk cId="180763333" sldId="913"/>
        </pc:sldMkLst>
        <pc:spChg chg="mod">
          <ac:chgData name="Judy Bezanson" userId="a9a0b41a-9471-4322-8d94-ab5dd5ccad72" providerId="ADAL" clId="{F055BBA4-7E72-4115-A0FB-69574AE06BEC}" dt="2023-07-18T15:15:47.598" v="360" actId="20577"/>
          <ac:spMkLst>
            <pc:docMk/>
            <pc:sldMk cId="180763333" sldId="913"/>
            <ac:spMk id="9" creationId="{948999D9-9E57-BD0B-D82A-9050250CD1AF}"/>
          </ac:spMkLst>
        </pc:spChg>
        <pc:spChg chg="mod">
          <ac:chgData name="Judy Bezanson" userId="a9a0b41a-9471-4322-8d94-ab5dd5ccad72" providerId="ADAL" clId="{F055BBA4-7E72-4115-A0FB-69574AE06BEC}" dt="2023-07-18T15:15:53.250" v="361" actId="20577"/>
          <ac:spMkLst>
            <pc:docMk/>
            <pc:sldMk cId="180763333" sldId="913"/>
            <ac:spMk id="77" creationId="{0A328366-5AF5-4200-C31A-7CE42D28E86E}"/>
          </ac:spMkLst>
        </pc:spChg>
      </pc:sldChg>
      <pc:sldChg chg="addSp delSp modSp mod delAnim modAnim">
        <pc:chgData name="Judy Bezanson" userId="a9a0b41a-9471-4322-8d94-ab5dd5ccad72" providerId="ADAL" clId="{F055BBA4-7E72-4115-A0FB-69574AE06BEC}" dt="2023-07-18T15:15:35.223" v="359" actId="1076"/>
        <pc:sldMkLst>
          <pc:docMk/>
          <pc:sldMk cId="975311668" sldId="914"/>
        </pc:sldMkLst>
        <pc:spChg chg="add mod">
          <ac:chgData name="Judy Bezanson" userId="a9a0b41a-9471-4322-8d94-ab5dd5ccad72" providerId="ADAL" clId="{F055BBA4-7E72-4115-A0FB-69574AE06BEC}" dt="2023-07-18T15:12:43.431" v="336" actId="14100"/>
          <ac:spMkLst>
            <pc:docMk/>
            <pc:sldMk cId="975311668" sldId="914"/>
            <ac:spMk id="3" creationId="{E0E8D241-1A7E-ABD3-B973-7A1EBEBB4109}"/>
          </ac:spMkLst>
        </pc:spChg>
        <pc:spChg chg="del">
          <ac:chgData name="Judy Bezanson" userId="a9a0b41a-9471-4322-8d94-ab5dd5ccad72" providerId="ADAL" clId="{F055BBA4-7E72-4115-A0FB-69574AE06BEC}" dt="2023-07-18T15:12:22.459" v="324" actId="478"/>
          <ac:spMkLst>
            <pc:docMk/>
            <pc:sldMk cId="975311668" sldId="914"/>
            <ac:spMk id="11" creationId="{BDE8AF6C-956A-B3EA-7299-CE6AFF91D5D8}"/>
          </ac:spMkLst>
        </pc:spChg>
        <pc:spChg chg="del">
          <ac:chgData name="Judy Bezanson" userId="a9a0b41a-9471-4322-8d94-ab5dd5ccad72" providerId="ADAL" clId="{F055BBA4-7E72-4115-A0FB-69574AE06BEC}" dt="2023-07-18T15:14:41.992" v="348" actId="478"/>
          <ac:spMkLst>
            <pc:docMk/>
            <pc:sldMk cId="975311668" sldId="914"/>
            <ac:spMk id="12" creationId="{BF912F2C-45F7-02D5-2165-8601ACAD35B7}"/>
          </ac:spMkLst>
        </pc:spChg>
        <pc:spChg chg="del">
          <ac:chgData name="Judy Bezanson" userId="a9a0b41a-9471-4322-8d94-ab5dd5ccad72" providerId="ADAL" clId="{F055BBA4-7E72-4115-A0FB-69574AE06BEC}" dt="2023-07-18T15:15:21.848" v="355" actId="478"/>
          <ac:spMkLst>
            <pc:docMk/>
            <pc:sldMk cId="975311668" sldId="914"/>
            <ac:spMk id="13" creationId="{614E8001-1322-0071-CCF4-5C0F621B18AD}"/>
          </ac:spMkLst>
        </pc:spChg>
        <pc:spChg chg="add mod">
          <ac:chgData name="Judy Bezanson" userId="a9a0b41a-9471-4322-8d94-ab5dd5ccad72" providerId="ADAL" clId="{F055BBA4-7E72-4115-A0FB-69574AE06BEC}" dt="2023-07-18T15:14:48.524" v="349" actId="1076"/>
          <ac:spMkLst>
            <pc:docMk/>
            <pc:sldMk cId="975311668" sldId="914"/>
            <ac:spMk id="17" creationId="{C4E5AB4D-2D3F-0DDA-4A2E-EF3444921460}"/>
          </ac:spMkLst>
        </pc:spChg>
        <pc:spChg chg="add mod">
          <ac:chgData name="Judy Bezanson" userId="a9a0b41a-9471-4322-8d94-ab5dd5ccad72" providerId="ADAL" clId="{F055BBA4-7E72-4115-A0FB-69574AE06BEC}" dt="2023-07-18T15:15:35.223" v="359" actId="1076"/>
          <ac:spMkLst>
            <pc:docMk/>
            <pc:sldMk cId="975311668" sldId="914"/>
            <ac:spMk id="18" creationId="{36132EC5-4C42-E1F5-AF88-4FC7159EE320}"/>
          </ac:spMkLst>
        </pc:spChg>
        <pc:cxnChg chg="mod">
          <ac:chgData name="Judy Bezanson" userId="a9a0b41a-9471-4322-8d94-ab5dd5ccad72" providerId="ADAL" clId="{F055BBA4-7E72-4115-A0FB-69574AE06BEC}" dt="2023-07-18T15:12:22.459" v="324" actId="478"/>
          <ac:cxnSpMkLst>
            <pc:docMk/>
            <pc:sldMk cId="975311668" sldId="914"/>
            <ac:cxnSpMk id="14" creationId="{CA283287-2C64-265C-302D-D34F61092F51}"/>
          </ac:cxnSpMkLst>
        </pc:cxnChg>
        <pc:cxnChg chg="mod">
          <ac:chgData name="Judy Bezanson" userId="a9a0b41a-9471-4322-8d94-ab5dd5ccad72" providerId="ADAL" clId="{F055BBA4-7E72-4115-A0FB-69574AE06BEC}" dt="2023-07-18T15:14:41.992" v="348" actId="478"/>
          <ac:cxnSpMkLst>
            <pc:docMk/>
            <pc:sldMk cId="975311668" sldId="914"/>
            <ac:cxnSpMk id="15" creationId="{1E83373C-3CC9-FE86-5575-597921D1C5B4}"/>
          </ac:cxnSpMkLst>
        </pc:cxnChg>
        <pc:cxnChg chg="mod">
          <ac:chgData name="Judy Bezanson" userId="a9a0b41a-9471-4322-8d94-ab5dd5ccad72" providerId="ADAL" clId="{F055BBA4-7E72-4115-A0FB-69574AE06BEC}" dt="2023-07-18T15:15:21.848" v="355" actId="478"/>
          <ac:cxnSpMkLst>
            <pc:docMk/>
            <pc:sldMk cId="975311668" sldId="914"/>
            <ac:cxnSpMk id="16" creationId="{A3696903-0D52-2117-872A-17773D9330FB}"/>
          </ac:cxnSpMkLst>
        </pc:cxnChg>
      </pc:sldChg>
      <pc:sldChg chg="addSp delSp modSp mod delAnim modAnim">
        <pc:chgData name="Judy Bezanson" userId="a9a0b41a-9471-4322-8d94-ab5dd5ccad72" providerId="ADAL" clId="{F055BBA4-7E72-4115-A0FB-69574AE06BEC}" dt="2023-07-18T15:17:16.261" v="371" actId="1076"/>
        <pc:sldMkLst>
          <pc:docMk/>
          <pc:sldMk cId="2156350619" sldId="915"/>
        </pc:sldMkLst>
        <pc:spChg chg="add mod">
          <ac:chgData name="Judy Bezanson" userId="a9a0b41a-9471-4322-8d94-ab5dd5ccad72" providerId="ADAL" clId="{F055BBA4-7E72-4115-A0FB-69574AE06BEC}" dt="2023-07-18T15:17:16.261" v="371" actId="1076"/>
          <ac:spMkLst>
            <pc:docMk/>
            <pc:sldMk cId="2156350619" sldId="915"/>
            <ac:spMk id="3" creationId="{3CD3244B-3C30-877A-E3C9-B61BFB2EDE8C}"/>
          </ac:spMkLst>
        </pc:spChg>
        <pc:spChg chg="del mod">
          <ac:chgData name="Judy Bezanson" userId="a9a0b41a-9471-4322-8d94-ab5dd5ccad72" providerId="ADAL" clId="{F055BBA4-7E72-4115-A0FB-69574AE06BEC}" dt="2023-07-18T15:17:00.191" v="367" actId="478"/>
          <ac:spMkLst>
            <pc:docMk/>
            <pc:sldMk cId="2156350619" sldId="915"/>
            <ac:spMk id="38" creationId="{5CB0A7FA-4E2A-1C0B-7F4F-D092DCF0996C}"/>
          </ac:spMkLst>
        </pc:spChg>
        <pc:cxnChg chg="mod">
          <ac:chgData name="Judy Bezanson" userId="a9a0b41a-9471-4322-8d94-ab5dd5ccad72" providerId="ADAL" clId="{F055BBA4-7E72-4115-A0FB-69574AE06BEC}" dt="2023-07-18T15:17:00.191" v="367" actId="478"/>
          <ac:cxnSpMkLst>
            <pc:docMk/>
            <pc:sldMk cId="2156350619" sldId="915"/>
            <ac:cxnSpMk id="16" creationId="{00119317-2784-D808-0A68-2DD06CA463AA}"/>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cap="none" spc="20" baseline="0">
                <a:solidFill>
                  <a:prstClr val="black">
                    <a:lumMod val="50000"/>
                    <a:lumOff val="50000"/>
                  </a:prstClr>
                </a:solidFill>
                <a:latin typeface="+mn-lt"/>
                <a:ea typeface="+mn-ea"/>
                <a:cs typeface="+mn-cs"/>
              </a:defRPr>
            </a:pPr>
            <a:r>
              <a:rPr lang="en-US" sz="1400" b="1" dirty="0">
                <a:solidFill>
                  <a:schemeClr val="tx1"/>
                </a:solidFill>
                <a:latin typeface="Lub Dub Condensed" panose="020B0506030403020204" pitchFamily="34" charset="0"/>
              </a:rPr>
              <a:t>Prevalence of CHD 2015-2018 </a:t>
            </a:r>
            <a:r>
              <a:rPr lang="en-US" sz="1400" b="1" i="0" u="none" strike="noStrike" baseline="0" dirty="0">
                <a:solidFill>
                  <a:schemeClr val="tx1"/>
                </a:solidFill>
                <a:latin typeface="Lub Dub Condensed" panose="020B0506030403020204" pitchFamily="34" charset="0"/>
              </a:rPr>
              <a:t>≥20 y </a:t>
            </a:r>
            <a:r>
              <a:rPr lang="en-US" sz="1400" b="0" i="0" u="none" strike="noStrike" baseline="0" dirty="0"/>
              <a:t>	</a:t>
            </a:r>
          </a:p>
          <a:p>
            <a:pPr marL="0" marR="0" lvl="0" indent="0" algn="ctr" defTabSz="914400" rtl="0" eaLnBrk="1" fontAlgn="auto" latinLnBrk="0" hangingPunct="1">
              <a:lnSpc>
                <a:spcPct val="100000"/>
              </a:lnSpc>
              <a:spcBef>
                <a:spcPts val="0"/>
              </a:spcBef>
              <a:spcAft>
                <a:spcPts val="0"/>
              </a:spcAft>
              <a:buClrTx/>
              <a:buSzTx/>
              <a:buFontTx/>
              <a:buNone/>
              <a:tabLst/>
              <a:defRPr sz="1400">
                <a:solidFill>
                  <a:prstClr val="black">
                    <a:lumMod val="50000"/>
                    <a:lumOff val="50000"/>
                  </a:prstClr>
                </a:solidFill>
              </a:defRPr>
            </a:pPr>
            <a:endParaRPr lang="en-US" sz="1400" b="1" dirty="0">
              <a:solidFill>
                <a:schemeClr val="tx1"/>
              </a:solidFill>
            </a:endParaRPr>
          </a:p>
        </c:rich>
      </c:tx>
      <c:layout>
        <c:manualLayout>
          <c:xMode val="edge"/>
          <c:yMode val="edge"/>
          <c:x val="0.10659454356470577"/>
          <c:y val="3.714212622972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cap="none" spc="20" baseline="0">
              <a:solidFill>
                <a:prstClr val="black">
                  <a:lumMod val="50000"/>
                  <a:lumOff val="50000"/>
                </a:prstClr>
              </a:solidFill>
              <a:latin typeface="+mn-lt"/>
              <a:ea typeface="+mn-ea"/>
              <a:cs typeface="+mn-cs"/>
            </a:defRPr>
          </a:pPr>
          <a:endParaRPr lang="en-US"/>
        </a:p>
      </c:txPr>
    </c:title>
    <c:autoTitleDeleted val="0"/>
    <c:plotArea>
      <c:layout>
        <c:manualLayout>
          <c:layoutTarget val="inner"/>
          <c:xMode val="edge"/>
          <c:yMode val="edge"/>
          <c:x val="0.11653226894823152"/>
          <c:y val="0.1186846973996073"/>
          <c:w val="0.76262162304058667"/>
          <c:h val="0.80592049918710551"/>
        </c:manualLayout>
      </c:layout>
      <c:pieChart>
        <c:varyColors val="1"/>
        <c:ser>
          <c:idx val="0"/>
          <c:order val="0"/>
          <c:tx>
            <c:strRef>
              <c:f>Sheet1!$B$1</c:f>
              <c:strCache>
                <c:ptCount val="1"/>
                <c:pt idx="0">
                  <c:v>Prevalence of CHD 2015-2018</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86C2-4E68-8A2E-F6CB5C78DC8B}"/>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86C2-4E68-8A2E-F6CB5C78DC8B}"/>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86C2-4E68-8A2E-F6CB5C78DC8B}"/>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86C2-4E68-8A2E-F6CB5C78DC8B}"/>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86C2-4E68-8A2E-F6CB5C78DC8B}"/>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86C2-4E68-8A2E-F6CB5C78DC8B}"/>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86C2-4E68-8A2E-F6CB5C78DC8B}"/>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86C2-4E68-8A2E-F6CB5C78DC8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Sheet1!$A$2:$A$9</c:f>
              <c:strCache>
                <c:ptCount val="8"/>
                <c:pt idx="0">
                  <c:v>NH White men</c:v>
                </c:pt>
                <c:pt idx="1">
                  <c:v>NH White women</c:v>
                </c:pt>
                <c:pt idx="2">
                  <c:v>NH Black men</c:v>
                </c:pt>
                <c:pt idx="3">
                  <c:v>NH Black women</c:v>
                </c:pt>
                <c:pt idx="4">
                  <c:v>Hispanic men</c:v>
                </c:pt>
                <c:pt idx="5">
                  <c:v>Hispanic women</c:v>
                </c:pt>
                <c:pt idx="6">
                  <c:v>NH Asian men</c:v>
                </c:pt>
                <c:pt idx="7">
                  <c:v>NH Asian women</c:v>
                </c:pt>
              </c:strCache>
            </c:strRef>
          </c:cat>
          <c:val>
            <c:numRef>
              <c:f>Sheet1!$B$2:$B$9</c:f>
              <c:numCache>
                <c:formatCode>0.00%</c:formatCode>
                <c:ptCount val="8"/>
                <c:pt idx="0">
                  <c:v>8.6999999999999994E-2</c:v>
                </c:pt>
                <c:pt idx="1">
                  <c:v>0.06</c:v>
                </c:pt>
                <c:pt idx="2">
                  <c:v>6.7000000000000004E-2</c:v>
                </c:pt>
                <c:pt idx="3">
                  <c:v>7.1999999999999995E-2</c:v>
                </c:pt>
                <c:pt idx="4">
                  <c:v>6.8000000000000005E-2</c:v>
                </c:pt>
                <c:pt idx="5">
                  <c:v>6.4000000000000001E-2</c:v>
                </c:pt>
                <c:pt idx="6">
                  <c:v>0.05</c:v>
                </c:pt>
                <c:pt idx="7">
                  <c:v>3.2000000000000001E-2</c:v>
                </c:pt>
              </c:numCache>
            </c:numRef>
          </c:val>
          <c:extLst>
            <c:ext xmlns:c16="http://schemas.microsoft.com/office/drawing/2014/chart" uri="{C3380CC4-5D6E-409C-BE32-E72D297353CC}">
              <c16:uniqueId val="{00000010-86C2-4E68-8A2E-F6CB5C78DC8B}"/>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cap="none" spc="20" baseline="0" dirty="0">
                <a:solidFill>
                  <a:schemeClr val="tx1"/>
                </a:solidFill>
                <a:latin typeface="Lub Dub Condensed" panose="020B0506030403020204" pitchFamily="34" charset="0"/>
                <a:ea typeface="+mn-ea"/>
                <a:cs typeface="+mn-cs"/>
              </a:defRPr>
            </a:pPr>
            <a:r>
              <a:rPr lang="en-US" sz="1400" b="1" i="0" u="none" strike="noStrike" kern="1200" cap="none" spc="20" baseline="0" dirty="0">
                <a:solidFill>
                  <a:schemeClr val="tx1"/>
                </a:solidFill>
                <a:latin typeface="Lub Dub Condensed" panose="020B0506030403020204" pitchFamily="34" charset="0"/>
                <a:ea typeface="+mn-ea"/>
                <a:cs typeface="+mn-cs"/>
              </a:rPr>
              <a:t>Prevalence of AP 2015-2018 ≥20 y </a:t>
            </a:r>
          </a:p>
        </c:rich>
      </c:tx>
      <c:layout>
        <c:manualLayout>
          <c:xMode val="edge"/>
          <c:yMode val="edge"/>
          <c:x val="0.11531926622619602"/>
          <c:y val="4.7597440124568846E-2"/>
        </c:manualLayout>
      </c:layout>
      <c:overlay val="0"/>
      <c:spPr>
        <a:noFill/>
        <a:ln>
          <a:noFill/>
        </a:ln>
        <a:effectLst/>
      </c:spPr>
      <c:txPr>
        <a:bodyPr rot="0" spcFirstLastPara="1" vertOverflow="ellipsis" vert="horz" wrap="square" anchor="ctr" anchorCtr="1"/>
        <a:lstStyle/>
        <a:p>
          <a:pPr>
            <a:defRPr lang="en-US" sz="1400" b="1" i="0" u="none" strike="noStrike" kern="1200" cap="none" spc="20" baseline="0" dirty="0">
              <a:solidFill>
                <a:schemeClr val="tx1"/>
              </a:solidFill>
              <a:latin typeface="Lub Dub Condensed" panose="020B0506030403020204" pitchFamily="34" charset="0"/>
              <a:ea typeface="+mn-ea"/>
              <a:cs typeface="+mn-cs"/>
            </a:defRPr>
          </a:pPr>
          <a:endParaRPr lang="en-US"/>
        </a:p>
      </c:txPr>
    </c:title>
    <c:autoTitleDeleted val="0"/>
    <c:plotArea>
      <c:layout>
        <c:manualLayout>
          <c:layoutTarget val="inner"/>
          <c:xMode val="edge"/>
          <c:yMode val="edge"/>
          <c:x val="0.10681397808924044"/>
          <c:y val="0.13992012310530802"/>
          <c:w val="0.78649291380950115"/>
          <c:h val="0.7864410215869152"/>
        </c:manualLayout>
      </c:layout>
      <c:pieChart>
        <c:varyColors val="1"/>
        <c:ser>
          <c:idx val="0"/>
          <c:order val="0"/>
          <c:tx>
            <c:strRef>
              <c:f>Sheet1!$B$1</c:f>
              <c:strCache>
                <c:ptCount val="1"/>
                <c:pt idx="0">
                  <c:v>Prevalence of AP 2015-2018</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B06F-4CCE-8966-26BC0069293B}"/>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B06F-4CCE-8966-26BC0069293B}"/>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B06F-4CCE-8966-26BC0069293B}"/>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B06F-4CCE-8966-26BC0069293B}"/>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B06F-4CCE-8966-26BC0069293B}"/>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B06F-4CCE-8966-26BC0069293B}"/>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B06F-4CCE-8966-26BC0069293B}"/>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B06F-4CCE-8966-26BC0069293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Sheet1!$A$2:$A$9</c:f>
              <c:strCache>
                <c:ptCount val="8"/>
                <c:pt idx="0">
                  <c:v>NH White men</c:v>
                </c:pt>
                <c:pt idx="1">
                  <c:v>NH White women</c:v>
                </c:pt>
                <c:pt idx="2">
                  <c:v>NH Black men</c:v>
                </c:pt>
                <c:pt idx="3">
                  <c:v>NH Black women</c:v>
                </c:pt>
                <c:pt idx="4">
                  <c:v>Hispanic men</c:v>
                </c:pt>
                <c:pt idx="5">
                  <c:v>Hispanic women</c:v>
                </c:pt>
                <c:pt idx="6">
                  <c:v>NH Asian men</c:v>
                </c:pt>
                <c:pt idx="7">
                  <c:v>NH Asian women</c:v>
                </c:pt>
              </c:strCache>
            </c:strRef>
          </c:cat>
          <c:val>
            <c:numRef>
              <c:f>Sheet1!$B$2:$B$9</c:f>
              <c:numCache>
                <c:formatCode>0.00%</c:formatCode>
                <c:ptCount val="8"/>
                <c:pt idx="0">
                  <c:v>4.4999999999999998E-2</c:v>
                </c:pt>
                <c:pt idx="1">
                  <c:v>0.04</c:v>
                </c:pt>
                <c:pt idx="2">
                  <c:v>3.3000000000000002E-2</c:v>
                </c:pt>
                <c:pt idx="3">
                  <c:v>4.7E-2</c:v>
                </c:pt>
                <c:pt idx="4">
                  <c:v>3.5000000000000003E-2</c:v>
                </c:pt>
                <c:pt idx="5">
                  <c:v>4.2999999999999997E-2</c:v>
                </c:pt>
                <c:pt idx="6">
                  <c:v>2.1000000000000001E-2</c:v>
                </c:pt>
                <c:pt idx="7">
                  <c:v>2.1999999999999999E-2</c:v>
                </c:pt>
              </c:numCache>
            </c:numRef>
          </c:val>
          <c:extLst>
            <c:ext xmlns:c16="http://schemas.microsoft.com/office/drawing/2014/chart" uri="{C3380CC4-5D6E-409C-BE32-E72D297353CC}">
              <c16:uniqueId val="{00000010-B06F-4CCE-8966-26BC0069293B}"/>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cap="none" spc="20" baseline="0" dirty="0">
                <a:solidFill>
                  <a:schemeClr val="tx1"/>
                </a:solidFill>
                <a:latin typeface="Lub Dub Condensed" panose="020B0506030403020204" pitchFamily="34" charset="0"/>
                <a:ea typeface="+mn-ea"/>
                <a:cs typeface="+mn-cs"/>
              </a:defRPr>
            </a:pPr>
            <a:r>
              <a:rPr lang="en-US" sz="1400" b="1" i="0" u="none" strike="noStrike" kern="1200" cap="none" spc="20" baseline="0" dirty="0">
                <a:solidFill>
                  <a:schemeClr val="tx1"/>
                </a:solidFill>
                <a:latin typeface="Lub Dub Condensed" panose="020B0506030403020204" pitchFamily="34" charset="0"/>
                <a:ea typeface="+mn-ea"/>
                <a:cs typeface="+mn-cs"/>
              </a:rPr>
              <a:t>Prevalence of MI 2015-2018 ≥20 y </a:t>
            </a:r>
          </a:p>
        </c:rich>
      </c:tx>
      <c:layout>
        <c:manualLayout>
          <c:xMode val="edge"/>
          <c:yMode val="edge"/>
          <c:x val="0.13079708143381888"/>
          <c:y val="1.073656196687052E-2"/>
        </c:manualLayout>
      </c:layout>
      <c:overlay val="0"/>
      <c:spPr>
        <a:noFill/>
        <a:ln>
          <a:noFill/>
        </a:ln>
        <a:effectLst/>
      </c:spPr>
      <c:txPr>
        <a:bodyPr rot="0" spcFirstLastPara="1" vertOverflow="ellipsis" vert="horz" wrap="square" anchor="ctr" anchorCtr="1"/>
        <a:lstStyle/>
        <a:p>
          <a:pPr>
            <a:defRPr lang="en-US" sz="1400" b="1" i="0" u="none" strike="noStrike" kern="1200" cap="none" spc="20" baseline="0" dirty="0">
              <a:solidFill>
                <a:schemeClr val="tx1"/>
              </a:solidFill>
              <a:latin typeface="Lub Dub Condensed" panose="020B0506030403020204" pitchFamily="34" charset="0"/>
              <a:ea typeface="+mn-ea"/>
              <a:cs typeface="+mn-cs"/>
            </a:defRPr>
          </a:pPr>
          <a:endParaRPr lang="en-US"/>
        </a:p>
      </c:txPr>
    </c:title>
    <c:autoTitleDeleted val="0"/>
    <c:plotArea>
      <c:layout>
        <c:manualLayout>
          <c:layoutTarget val="inner"/>
          <c:xMode val="edge"/>
          <c:yMode val="edge"/>
          <c:x val="0.1146936999107641"/>
          <c:y val="0.11189582885976584"/>
          <c:w val="0.78060772187162131"/>
          <c:h val="0.75259326014436023"/>
        </c:manualLayout>
      </c:layout>
      <c:pieChart>
        <c:varyColors val="1"/>
        <c:ser>
          <c:idx val="0"/>
          <c:order val="0"/>
          <c:tx>
            <c:strRef>
              <c:f>Sheet1!$B$1</c:f>
              <c:strCache>
                <c:ptCount val="1"/>
                <c:pt idx="0">
                  <c:v>Prevalence of MI 2015-2018</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4731-493C-88FD-C32A34CC296E}"/>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4731-493C-88FD-C32A34CC296E}"/>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4731-493C-88FD-C32A34CC296E}"/>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4731-493C-88FD-C32A34CC296E}"/>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4731-493C-88FD-C32A34CC296E}"/>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4731-493C-88FD-C32A34CC296E}"/>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4731-493C-88FD-C32A34CC296E}"/>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4731-493C-88FD-C32A34CC296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Sheet1!$A$2:$A$9</c:f>
              <c:strCache>
                <c:ptCount val="8"/>
                <c:pt idx="0">
                  <c:v>NH White men</c:v>
                </c:pt>
                <c:pt idx="1">
                  <c:v>NH White women</c:v>
                </c:pt>
                <c:pt idx="2">
                  <c:v>NH Black men</c:v>
                </c:pt>
                <c:pt idx="3">
                  <c:v>NH Black women</c:v>
                </c:pt>
                <c:pt idx="4">
                  <c:v>Hispanic men</c:v>
                </c:pt>
                <c:pt idx="5">
                  <c:v>Hispanic women</c:v>
                </c:pt>
                <c:pt idx="6">
                  <c:v>NH Asian men</c:v>
                </c:pt>
                <c:pt idx="7">
                  <c:v>NH Asian women</c:v>
                </c:pt>
              </c:strCache>
            </c:strRef>
          </c:cat>
          <c:val>
            <c:numRef>
              <c:f>Sheet1!$B$2:$B$9</c:f>
              <c:numCache>
                <c:formatCode>0.00%</c:formatCode>
                <c:ptCount val="8"/>
                <c:pt idx="0">
                  <c:v>4.3999999999999997E-2</c:v>
                </c:pt>
                <c:pt idx="1">
                  <c:v>0.02</c:v>
                </c:pt>
                <c:pt idx="2">
                  <c:v>3.9E-2</c:v>
                </c:pt>
                <c:pt idx="3">
                  <c:v>2.3E-2</c:v>
                </c:pt>
                <c:pt idx="4">
                  <c:v>3.6999999999999998E-2</c:v>
                </c:pt>
                <c:pt idx="5">
                  <c:v>2.1000000000000001E-2</c:v>
                </c:pt>
                <c:pt idx="6">
                  <c:v>2.7E-2</c:v>
                </c:pt>
                <c:pt idx="7">
                  <c:v>7.0000000000000001E-3</c:v>
                </c:pt>
              </c:numCache>
            </c:numRef>
          </c:val>
          <c:extLst>
            <c:ext xmlns:c16="http://schemas.microsoft.com/office/drawing/2014/chart" uri="{C3380CC4-5D6E-409C-BE32-E72D297353CC}">
              <c16:uniqueId val="{00000010-4731-493C-88FD-C32A34CC296E}"/>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7/18/2023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dirty="0"/>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14</a:t>
            </a:fld>
            <a:endParaRPr lang="en-US" dirty="0"/>
          </a:p>
        </p:txBody>
      </p:sp>
    </p:spTree>
    <p:extLst>
      <p:ext uri="{BB962C8B-B14F-4D97-AF65-F5344CB8AC3E}">
        <p14:creationId xmlns:p14="http://schemas.microsoft.com/office/powerpoint/2010/main" val="390635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15</a:t>
            </a:fld>
            <a:endParaRPr lang="en-US" dirty="0"/>
          </a:p>
        </p:txBody>
      </p:sp>
    </p:spTree>
    <p:extLst>
      <p:ext uri="{BB962C8B-B14F-4D97-AF65-F5344CB8AC3E}">
        <p14:creationId xmlns:p14="http://schemas.microsoft.com/office/powerpoint/2010/main" val="2990773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16</a:t>
            </a:fld>
            <a:endParaRPr lang="en-US" dirty="0"/>
          </a:p>
        </p:txBody>
      </p:sp>
    </p:spTree>
    <p:extLst>
      <p:ext uri="{BB962C8B-B14F-4D97-AF65-F5344CB8AC3E}">
        <p14:creationId xmlns:p14="http://schemas.microsoft.com/office/powerpoint/2010/main" val="2148700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17</a:t>
            </a:fld>
            <a:endParaRPr lang="en-US" dirty="0"/>
          </a:p>
        </p:txBody>
      </p:sp>
    </p:spTree>
    <p:extLst>
      <p:ext uri="{BB962C8B-B14F-4D97-AF65-F5344CB8AC3E}">
        <p14:creationId xmlns:p14="http://schemas.microsoft.com/office/powerpoint/2010/main" val="84927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18</a:t>
            </a:fld>
            <a:endParaRPr lang="en-US" dirty="0"/>
          </a:p>
        </p:txBody>
      </p:sp>
    </p:spTree>
    <p:extLst>
      <p:ext uri="{BB962C8B-B14F-4D97-AF65-F5344CB8AC3E}">
        <p14:creationId xmlns:p14="http://schemas.microsoft.com/office/powerpoint/2010/main" val="2927003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19</a:t>
            </a:fld>
            <a:endParaRPr lang="en-US" dirty="0"/>
          </a:p>
        </p:txBody>
      </p:sp>
    </p:spTree>
    <p:extLst>
      <p:ext uri="{BB962C8B-B14F-4D97-AF65-F5344CB8AC3E}">
        <p14:creationId xmlns:p14="http://schemas.microsoft.com/office/powerpoint/2010/main" val="2466433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20</a:t>
            </a:fld>
            <a:endParaRPr lang="en-US" dirty="0"/>
          </a:p>
        </p:txBody>
      </p:sp>
    </p:spTree>
    <p:extLst>
      <p:ext uri="{BB962C8B-B14F-4D97-AF65-F5344CB8AC3E}">
        <p14:creationId xmlns:p14="http://schemas.microsoft.com/office/powerpoint/2010/main" val="139573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21</a:t>
            </a:fld>
            <a:endParaRPr lang="en-US" dirty="0"/>
          </a:p>
        </p:txBody>
      </p:sp>
    </p:spTree>
    <p:extLst>
      <p:ext uri="{BB962C8B-B14F-4D97-AF65-F5344CB8AC3E}">
        <p14:creationId xmlns:p14="http://schemas.microsoft.com/office/powerpoint/2010/main" val="2814911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22</a:t>
            </a:fld>
            <a:endParaRPr lang="en-US" dirty="0"/>
          </a:p>
        </p:txBody>
      </p:sp>
    </p:spTree>
    <p:extLst>
      <p:ext uri="{BB962C8B-B14F-4D97-AF65-F5344CB8AC3E}">
        <p14:creationId xmlns:p14="http://schemas.microsoft.com/office/powerpoint/2010/main" val="3462936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23</a:t>
            </a:fld>
            <a:endParaRPr lang="en-US" dirty="0"/>
          </a:p>
        </p:txBody>
      </p:sp>
    </p:spTree>
    <p:extLst>
      <p:ext uri="{BB962C8B-B14F-4D97-AF65-F5344CB8AC3E}">
        <p14:creationId xmlns:p14="http://schemas.microsoft.com/office/powerpoint/2010/main" val="209304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a:t>
            </a:fld>
            <a:endParaRPr lang="en-US" dirty="0"/>
          </a:p>
        </p:txBody>
      </p:sp>
    </p:spTree>
    <p:extLst>
      <p:ext uri="{BB962C8B-B14F-4D97-AF65-F5344CB8AC3E}">
        <p14:creationId xmlns:p14="http://schemas.microsoft.com/office/powerpoint/2010/main" val="203446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24</a:t>
            </a:fld>
            <a:endParaRPr lang="en-US" dirty="0"/>
          </a:p>
        </p:txBody>
      </p:sp>
    </p:spTree>
    <p:extLst>
      <p:ext uri="{BB962C8B-B14F-4D97-AF65-F5344CB8AC3E}">
        <p14:creationId xmlns:p14="http://schemas.microsoft.com/office/powerpoint/2010/main" val="1223909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25</a:t>
            </a:fld>
            <a:endParaRPr lang="en-US" dirty="0"/>
          </a:p>
        </p:txBody>
      </p:sp>
    </p:spTree>
    <p:extLst>
      <p:ext uri="{BB962C8B-B14F-4D97-AF65-F5344CB8AC3E}">
        <p14:creationId xmlns:p14="http://schemas.microsoft.com/office/powerpoint/2010/main" val="1993602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26</a:t>
            </a:fld>
            <a:endParaRPr lang="en-US" dirty="0"/>
          </a:p>
        </p:txBody>
      </p:sp>
    </p:spTree>
    <p:extLst>
      <p:ext uri="{BB962C8B-B14F-4D97-AF65-F5344CB8AC3E}">
        <p14:creationId xmlns:p14="http://schemas.microsoft.com/office/powerpoint/2010/main" val="2351039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27</a:t>
            </a:fld>
            <a:endParaRPr lang="en-US" dirty="0"/>
          </a:p>
        </p:txBody>
      </p:sp>
    </p:spTree>
    <p:extLst>
      <p:ext uri="{BB962C8B-B14F-4D97-AF65-F5344CB8AC3E}">
        <p14:creationId xmlns:p14="http://schemas.microsoft.com/office/powerpoint/2010/main" val="2465515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28</a:t>
            </a:fld>
            <a:endParaRPr lang="en-US" dirty="0"/>
          </a:p>
        </p:txBody>
      </p:sp>
    </p:spTree>
    <p:extLst>
      <p:ext uri="{BB962C8B-B14F-4D97-AF65-F5344CB8AC3E}">
        <p14:creationId xmlns:p14="http://schemas.microsoft.com/office/powerpoint/2010/main" val="1363025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33</a:t>
            </a:fld>
            <a:endParaRPr lang="en-US" dirty="0"/>
          </a:p>
        </p:txBody>
      </p:sp>
    </p:spTree>
    <p:extLst>
      <p:ext uri="{BB962C8B-B14F-4D97-AF65-F5344CB8AC3E}">
        <p14:creationId xmlns:p14="http://schemas.microsoft.com/office/powerpoint/2010/main" val="3935464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34</a:t>
            </a:fld>
            <a:endParaRPr lang="en-US" dirty="0"/>
          </a:p>
        </p:txBody>
      </p:sp>
    </p:spTree>
    <p:extLst>
      <p:ext uri="{BB962C8B-B14F-4D97-AF65-F5344CB8AC3E}">
        <p14:creationId xmlns:p14="http://schemas.microsoft.com/office/powerpoint/2010/main" val="1280555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35</a:t>
            </a:fld>
            <a:endParaRPr lang="en-US" dirty="0"/>
          </a:p>
        </p:txBody>
      </p:sp>
    </p:spTree>
    <p:extLst>
      <p:ext uri="{BB962C8B-B14F-4D97-AF65-F5344CB8AC3E}">
        <p14:creationId xmlns:p14="http://schemas.microsoft.com/office/powerpoint/2010/main" val="2741304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36</a:t>
            </a:fld>
            <a:endParaRPr lang="en-US" dirty="0"/>
          </a:p>
        </p:txBody>
      </p:sp>
    </p:spTree>
    <p:extLst>
      <p:ext uri="{BB962C8B-B14F-4D97-AF65-F5344CB8AC3E}">
        <p14:creationId xmlns:p14="http://schemas.microsoft.com/office/powerpoint/2010/main" val="3551655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38</a:t>
            </a:fld>
            <a:endParaRPr lang="en-US" dirty="0"/>
          </a:p>
        </p:txBody>
      </p:sp>
    </p:spTree>
    <p:extLst>
      <p:ext uri="{BB962C8B-B14F-4D97-AF65-F5344CB8AC3E}">
        <p14:creationId xmlns:p14="http://schemas.microsoft.com/office/powerpoint/2010/main" val="20507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a:t>
            </a:fld>
            <a:endParaRPr lang="en-US" dirty="0"/>
          </a:p>
        </p:txBody>
      </p:sp>
    </p:spTree>
    <p:extLst>
      <p:ext uri="{BB962C8B-B14F-4D97-AF65-F5344CB8AC3E}">
        <p14:creationId xmlns:p14="http://schemas.microsoft.com/office/powerpoint/2010/main" val="14432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39</a:t>
            </a:fld>
            <a:endParaRPr lang="en-US" dirty="0"/>
          </a:p>
        </p:txBody>
      </p:sp>
    </p:spTree>
    <p:extLst>
      <p:ext uri="{BB962C8B-B14F-4D97-AF65-F5344CB8AC3E}">
        <p14:creationId xmlns:p14="http://schemas.microsoft.com/office/powerpoint/2010/main" val="1827219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43</a:t>
            </a:fld>
            <a:endParaRPr lang="en-US" dirty="0"/>
          </a:p>
        </p:txBody>
      </p:sp>
    </p:spTree>
    <p:extLst>
      <p:ext uri="{BB962C8B-B14F-4D97-AF65-F5344CB8AC3E}">
        <p14:creationId xmlns:p14="http://schemas.microsoft.com/office/powerpoint/2010/main" val="1422694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44</a:t>
            </a:fld>
            <a:endParaRPr lang="en-US" dirty="0"/>
          </a:p>
        </p:txBody>
      </p:sp>
    </p:spTree>
    <p:extLst>
      <p:ext uri="{BB962C8B-B14F-4D97-AF65-F5344CB8AC3E}">
        <p14:creationId xmlns:p14="http://schemas.microsoft.com/office/powerpoint/2010/main" val="4058389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45</a:t>
            </a:fld>
            <a:endParaRPr lang="en-US" dirty="0"/>
          </a:p>
        </p:txBody>
      </p:sp>
    </p:spTree>
    <p:extLst>
      <p:ext uri="{BB962C8B-B14F-4D97-AF65-F5344CB8AC3E}">
        <p14:creationId xmlns:p14="http://schemas.microsoft.com/office/powerpoint/2010/main" val="110317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6</a:t>
            </a:fld>
            <a:endParaRPr lang="en-US" dirty="0"/>
          </a:p>
        </p:txBody>
      </p:sp>
    </p:spTree>
    <p:extLst>
      <p:ext uri="{BB962C8B-B14F-4D97-AF65-F5344CB8AC3E}">
        <p14:creationId xmlns:p14="http://schemas.microsoft.com/office/powerpoint/2010/main" val="419560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9</a:t>
            </a:fld>
            <a:endParaRPr lang="en-US" dirty="0"/>
          </a:p>
        </p:txBody>
      </p:sp>
    </p:spTree>
    <p:extLst>
      <p:ext uri="{BB962C8B-B14F-4D97-AF65-F5344CB8AC3E}">
        <p14:creationId xmlns:p14="http://schemas.microsoft.com/office/powerpoint/2010/main" val="2797939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10</a:t>
            </a:fld>
            <a:endParaRPr lang="en-US" dirty="0"/>
          </a:p>
        </p:txBody>
      </p:sp>
    </p:spTree>
    <p:extLst>
      <p:ext uri="{BB962C8B-B14F-4D97-AF65-F5344CB8AC3E}">
        <p14:creationId xmlns:p14="http://schemas.microsoft.com/office/powerpoint/2010/main" val="1110194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11</a:t>
            </a:fld>
            <a:endParaRPr lang="en-US" dirty="0"/>
          </a:p>
        </p:txBody>
      </p:sp>
    </p:spTree>
    <p:extLst>
      <p:ext uri="{BB962C8B-B14F-4D97-AF65-F5344CB8AC3E}">
        <p14:creationId xmlns:p14="http://schemas.microsoft.com/office/powerpoint/2010/main" val="2697790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12</a:t>
            </a:fld>
            <a:endParaRPr lang="en-US" dirty="0"/>
          </a:p>
        </p:txBody>
      </p:sp>
    </p:spTree>
    <p:extLst>
      <p:ext uri="{BB962C8B-B14F-4D97-AF65-F5344CB8AC3E}">
        <p14:creationId xmlns:p14="http://schemas.microsoft.com/office/powerpoint/2010/main" val="293572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13</a:t>
            </a:fld>
            <a:endParaRPr lang="en-US" dirty="0"/>
          </a:p>
        </p:txBody>
      </p:sp>
    </p:spTree>
    <p:extLst>
      <p:ext uri="{BB962C8B-B14F-4D97-AF65-F5344CB8AC3E}">
        <p14:creationId xmlns:p14="http://schemas.microsoft.com/office/powerpoint/2010/main" val="1559761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124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691546" y="6355866"/>
            <a:ext cx="6808909"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Virani, S. S., et al. 2023 AHA/ACC/ACCP/ASPC/NLA/PCNA Guideline for the Management of Patients With Chronic Coronary Disease.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p:txBody>
      </p:sp>
    </p:spTree>
    <p:extLst>
      <p:ext uri="{BB962C8B-B14F-4D97-AF65-F5344CB8AC3E}">
        <p14:creationId xmlns:p14="http://schemas.microsoft.com/office/powerpoint/2010/main" val="36814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525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6.png"/><Relationship Id="rId1" Type="http://schemas.openxmlformats.org/officeDocument/2006/relationships/slideLayout" Target="../slideLayouts/slideLayout3.xml"/><Relationship Id="rId4" Type="http://schemas.openxmlformats.org/officeDocument/2006/relationships/image" Target="../media/image55.sv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sv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20.svg"/><Relationship Id="rId4" Type="http://schemas.openxmlformats.org/officeDocument/2006/relationships/image" Target="../media/image62.png"/><Relationship Id="rId9"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68.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hyperlink" Target="https://professional.heart.org/en/science-new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967947"/>
            <a:ext cx="9144000" cy="1135471"/>
          </a:xfrm>
        </p:spPr>
        <p:txBody>
          <a:bodyPr/>
          <a:lstStyle/>
          <a:p>
            <a:r>
              <a:rPr lang="en-US" sz="7200" dirty="0"/>
              <a:t>Clinical Update</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3386858" y="3357419"/>
            <a:ext cx="7608243" cy="2713182"/>
          </a:xfrm>
        </p:spPr>
        <p:txBody>
          <a:bodyPr>
            <a:normAutofit fontScale="92500"/>
          </a:bodyPr>
          <a:lstStyle/>
          <a:p>
            <a:pPr>
              <a:lnSpc>
                <a:spcPct val="110000"/>
              </a:lnSpc>
              <a:spcBef>
                <a:spcPts val="0"/>
              </a:spcBef>
            </a:pPr>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latin typeface="Lub Dub Bold" panose="020B0803030403020204" pitchFamily="34" charset="0"/>
              </a:rPr>
              <a:t>2023 AHA/ACC/ACCP/ASPC/NLA/PCNA Guideline for the Management of Patients With</a:t>
            </a:r>
          </a:p>
          <a:p>
            <a:pPr>
              <a:lnSpc>
                <a:spcPct val="110000"/>
              </a:lnSpc>
              <a:spcBef>
                <a:spcPts val="0"/>
              </a:spcBef>
            </a:pPr>
            <a:r>
              <a:rPr lang="en-US" sz="3200" dirty="0">
                <a:latin typeface="Lub Dub Bold" panose="020B0803030403020204" pitchFamily="34" charset="0"/>
              </a:rPr>
              <a:t>Chronic Coronary Disease</a:t>
            </a:r>
          </a:p>
          <a:p>
            <a:endParaRPr lang="en-US" sz="3200" dirty="0">
              <a:latin typeface="Lub Dub Bold" panose="020B0803030403020204" pitchFamily="34" charset="0"/>
            </a:endParaRP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C150861-7F7F-F03D-ECCA-B69A74077DC5}"/>
              </a:ext>
              <a:ext uri="{C183D7F6-B498-43B3-948B-1728B52AA6E4}">
                <adec:decorative xmlns:adec="http://schemas.microsoft.com/office/drawing/2017/decorative" val="1"/>
              </a:ext>
            </a:extLst>
          </p:cNvPr>
          <p:cNvGrpSpPr/>
          <p:nvPr/>
        </p:nvGrpSpPr>
        <p:grpSpPr>
          <a:xfrm>
            <a:off x="1028451" y="1891408"/>
            <a:ext cx="3679870" cy="3660778"/>
            <a:chOff x="1028451" y="1891408"/>
            <a:chExt cx="3679870" cy="3660778"/>
          </a:xfrm>
        </p:grpSpPr>
        <p:sp>
          <p:nvSpPr>
            <p:cNvPr id="3" name="Arrow: Pentagon 2">
              <a:extLst>
                <a:ext uri="{FF2B5EF4-FFF2-40B4-BE49-F238E27FC236}">
                  <a16:creationId xmlns:a16="http://schemas.microsoft.com/office/drawing/2014/main" id="{EF72137A-5BAF-1383-0FE7-2FFA05488D9E}"/>
                </a:ext>
              </a:extLst>
            </p:cNvPr>
            <p:cNvSpPr/>
            <p:nvPr/>
          </p:nvSpPr>
          <p:spPr>
            <a:xfrm>
              <a:off x="1447086" y="1985311"/>
              <a:ext cx="3261235" cy="627260"/>
            </a:xfrm>
            <a:prstGeom prst="homePlate">
              <a:avLst>
                <a:gd name="adj" fmla="val 0"/>
              </a:avLst>
            </a:prstGeom>
            <a:solidFill>
              <a:schemeClr val="bg1">
                <a:lumMod val="75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marL="512763"/>
              <a:endParaRPr lang="en-US" sz="1600" kern="1200" dirty="0">
                <a:solidFill>
                  <a:schemeClr val="tx1"/>
                </a:solidFill>
                <a:latin typeface="Lub Dub Bold" panose="020B0803030403020204" pitchFamily="34" charset="0"/>
                <a:cs typeface="Arial" panose="020B0604020202020204" pitchFamily="34" charset="0"/>
              </a:endParaRPr>
            </a:p>
          </p:txBody>
        </p:sp>
        <p:sp>
          <p:nvSpPr>
            <p:cNvPr id="30" name="Arrow: Right 29">
              <a:extLst>
                <a:ext uri="{FF2B5EF4-FFF2-40B4-BE49-F238E27FC236}">
                  <a16:creationId xmlns:a16="http://schemas.microsoft.com/office/drawing/2014/main" id="{13E771B8-F744-EC3E-3F7D-957399FC5131}"/>
                </a:ext>
              </a:extLst>
            </p:cNvPr>
            <p:cNvSpPr/>
            <p:nvPr/>
          </p:nvSpPr>
          <p:spPr>
            <a:xfrm rot="5400000">
              <a:off x="1045525" y="1874334"/>
              <a:ext cx="874033" cy="908182"/>
            </a:xfrm>
            <a:prstGeom prst="rightArrow">
              <a:avLst/>
            </a:prstGeom>
            <a:solidFill>
              <a:srgbClr val="CF2429"/>
            </a:solidFill>
            <a:ln>
              <a:solidFill>
                <a:srgbClr val="CF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A picture containing graphics, symbol, font, logo&#10;&#10;Description automatically generated">
              <a:extLst>
                <a:ext uri="{FF2B5EF4-FFF2-40B4-BE49-F238E27FC236}">
                  <a16:creationId xmlns:a16="http://schemas.microsoft.com/office/drawing/2014/main" id="{A660D256-4516-D7E3-5C7D-10C1BA2BFF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71300" y="1983374"/>
              <a:ext cx="627020" cy="627020"/>
            </a:xfrm>
            <a:prstGeom prst="rect">
              <a:avLst/>
            </a:prstGeom>
          </p:spPr>
        </p:pic>
        <p:sp>
          <p:nvSpPr>
            <p:cNvPr id="13" name="Arrow: Pentagon 12">
              <a:extLst>
                <a:ext uri="{FF2B5EF4-FFF2-40B4-BE49-F238E27FC236}">
                  <a16:creationId xmlns:a16="http://schemas.microsoft.com/office/drawing/2014/main" id="{44C71611-B4D9-B95C-3B6A-17C4F2E3239A}"/>
                </a:ext>
              </a:extLst>
            </p:cNvPr>
            <p:cNvSpPr/>
            <p:nvPr/>
          </p:nvSpPr>
          <p:spPr>
            <a:xfrm>
              <a:off x="1447086" y="2914226"/>
              <a:ext cx="3261235" cy="627260"/>
            </a:xfrm>
            <a:prstGeom prst="homePlate">
              <a:avLst>
                <a:gd name="adj" fmla="val 0"/>
              </a:avLst>
            </a:prstGeom>
            <a:solidFill>
              <a:schemeClr val="bg1">
                <a:lumMod val="75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marL="512763"/>
              <a:endParaRPr lang="en-US" sz="1600" kern="1200" dirty="0">
                <a:solidFill>
                  <a:schemeClr val="tx1"/>
                </a:solidFill>
                <a:latin typeface="Lub Dub Bold" panose="020B0803030403020204" pitchFamily="34" charset="0"/>
                <a:cs typeface="Arial" panose="020B0604020202020204" pitchFamily="34" charset="0"/>
              </a:endParaRPr>
            </a:p>
          </p:txBody>
        </p:sp>
        <p:sp>
          <p:nvSpPr>
            <p:cNvPr id="14" name="Arrow: Right 13">
              <a:extLst>
                <a:ext uri="{FF2B5EF4-FFF2-40B4-BE49-F238E27FC236}">
                  <a16:creationId xmlns:a16="http://schemas.microsoft.com/office/drawing/2014/main" id="{40B53031-A80C-73AF-9AE7-A174831ABA2F}"/>
                </a:ext>
              </a:extLst>
            </p:cNvPr>
            <p:cNvSpPr/>
            <p:nvPr/>
          </p:nvSpPr>
          <p:spPr>
            <a:xfrm rot="5400000">
              <a:off x="1045525" y="2803249"/>
              <a:ext cx="874033" cy="908182"/>
            </a:xfrm>
            <a:prstGeom prst="rightArrow">
              <a:avLst/>
            </a:prstGeom>
            <a:solidFill>
              <a:srgbClr val="CF2429"/>
            </a:solidFill>
            <a:ln>
              <a:solidFill>
                <a:srgbClr val="CF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D9DD191B-CF68-0015-8044-F398F33DB6D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171300" y="2912811"/>
              <a:ext cx="627020" cy="625976"/>
            </a:xfrm>
            <a:prstGeom prst="rect">
              <a:avLst/>
            </a:prstGeom>
          </p:spPr>
        </p:pic>
        <p:sp>
          <p:nvSpPr>
            <p:cNvPr id="33" name="Arrow: Pentagon 32">
              <a:extLst>
                <a:ext uri="{FF2B5EF4-FFF2-40B4-BE49-F238E27FC236}">
                  <a16:creationId xmlns:a16="http://schemas.microsoft.com/office/drawing/2014/main" id="{61E98C2B-5D12-23F0-BFA8-BA6EB3F4ACE7}"/>
                </a:ext>
              </a:extLst>
            </p:cNvPr>
            <p:cNvSpPr/>
            <p:nvPr/>
          </p:nvSpPr>
          <p:spPr>
            <a:xfrm>
              <a:off x="1447086" y="3843141"/>
              <a:ext cx="3261235" cy="627260"/>
            </a:xfrm>
            <a:prstGeom prst="homePlate">
              <a:avLst>
                <a:gd name="adj" fmla="val 0"/>
              </a:avLst>
            </a:prstGeom>
            <a:solidFill>
              <a:schemeClr val="bg1">
                <a:lumMod val="75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marL="512763"/>
              <a:endParaRPr lang="en-US" sz="1600" kern="1200" dirty="0">
                <a:solidFill>
                  <a:schemeClr val="tx1"/>
                </a:solidFill>
                <a:latin typeface="Lub Dub Bold" panose="020B0803030403020204" pitchFamily="34" charset="0"/>
                <a:cs typeface="Arial" panose="020B0604020202020204" pitchFamily="34" charset="0"/>
              </a:endParaRPr>
            </a:p>
          </p:txBody>
        </p:sp>
        <p:sp>
          <p:nvSpPr>
            <p:cNvPr id="34" name="Arrow: Right 33">
              <a:extLst>
                <a:ext uri="{FF2B5EF4-FFF2-40B4-BE49-F238E27FC236}">
                  <a16:creationId xmlns:a16="http://schemas.microsoft.com/office/drawing/2014/main" id="{C12E1B73-1C55-40BF-5130-A56783173C08}"/>
                </a:ext>
              </a:extLst>
            </p:cNvPr>
            <p:cNvSpPr/>
            <p:nvPr/>
          </p:nvSpPr>
          <p:spPr>
            <a:xfrm rot="5400000">
              <a:off x="1045525" y="3732164"/>
              <a:ext cx="874033" cy="908182"/>
            </a:xfrm>
            <a:prstGeom prst="rightArrow">
              <a:avLst/>
            </a:prstGeom>
            <a:solidFill>
              <a:srgbClr val="CF2429"/>
            </a:solidFill>
            <a:ln>
              <a:solidFill>
                <a:srgbClr val="CF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7AF2555B-4916-C90B-0E3A-D4555D5334B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171300" y="3841726"/>
              <a:ext cx="627020" cy="625976"/>
            </a:xfrm>
            <a:prstGeom prst="rect">
              <a:avLst/>
            </a:prstGeom>
          </p:spPr>
        </p:pic>
        <p:sp>
          <p:nvSpPr>
            <p:cNvPr id="37" name="Arrow: Pentagon 36">
              <a:extLst>
                <a:ext uri="{FF2B5EF4-FFF2-40B4-BE49-F238E27FC236}">
                  <a16:creationId xmlns:a16="http://schemas.microsoft.com/office/drawing/2014/main" id="{CFC51CD0-B234-9A1E-62C7-6F2F8F06DCF8}"/>
                </a:ext>
              </a:extLst>
            </p:cNvPr>
            <p:cNvSpPr/>
            <p:nvPr/>
          </p:nvSpPr>
          <p:spPr>
            <a:xfrm>
              <a:off x="1447086" y="4772056"/>
              <a:ext cx="3261235" cy="627260"/>
            </a:xfrm>
            <a:prstGeom prst="homePlate">
              <a:avLst>
                <a:gd name="adj" fmla="val 0"/>
              </a:avLst>
            </a:prstGeom>
            <a:solidFill>
              <a:schemeClr val="bg1">
                <a:lumMod val="75000"/>
              </a:schemeClr>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marL="512763"/>
              <a:endParaRPr lang="en-US" sz="1600" kern="1200" dirty="0">
                <a:solidFill>
                  <a:schemeClr val="tx1"/>
                </a:solidFill>
                <a:latin typeface="Lub Dub Bold" panose="020B0803030403020204" pitchFamily="34" charset="0"/>
                <a:cs typeface="Arial" panose="020B0604020202020204" pitchFamily="34" charset="0"/>
              </a:endParaRPr>
            </a:p>
          </p:txBody>
        </p:sp>
        <p:sp>
          <p:nvSpPr>
            <p:cNvPr id="38" name="Arrow: Right 37">
              <a:extLst>
                <a:ext uri="{FF2B5EF4-FFF2-40B4-BE49-F238E27FC236}">
                  <a16:creationId xmlns:a16="http://schemas.microsoft.com/office/drawing/2014/main" id="{A222F101-C627-387A-EBDD-107DB0B0ECFE}"/>
                </a:ext>
              </a:extLst>
            </p:cNvPr>
            <p:cNvSpPr/>
            <p:nvPr/>
          </p:nvSpPr>
          <p:spPr>
            <a:xfrm rot="5400000">
              <a:off x="1045525" y="4661079"/>
              <a:ext cx="874033" cy="908182"/>
            </a:xfrm>
            <a:prstGeom prst="rightArrow">
              <a:avLst/>
            </a:prstGeom>
            <a:solidFill>
              <a:srgbClr val="CF2429"/>
            </a:solidFill>
            <a:ln>
              <a:solidFill>
                <a:srgbClr val="CF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DDABE92D-C2BD-4F02-004C-A68E77675608}"/>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1163113" y="4831082"/>
              <a:ext cx="625976" cy="627020"/>
            </a:xfrm>
            <a:prstGeom prst="rect">
              <a:avLst/>
            </a:prstGeom>
          </p:spPr>
        </p:pic>
      </p:grpSp>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General Approach to CCD Treatment Decisions</a:t>
            </a:r>
          </a:p>
        </p:txBody>
      </p:sp>
      <p:sp>
        <p:nvSpPr>
          <p:cNvPr id="7" name="TextBox 6">
            <a:extLst>
              <a:ext uri="{FF2B5EF4-FFF2-40B4-BE49-F238E27FC236}">
                <a16:creationId xmlns:a16="http://schemas.microsoft.com/office/drawing/2014/main" id="{C25723EA-BB04-A4CF-0107-240D79497802}"/>
              </a:ext>
            </a:extLst>
          </p:cNvPr>
          <p:cNvSpPr txBox="1"/>
          <p:nvPr/>
        </p:nvSpPr>
        <p:spPr>
          <a:xfrm>
            <a:off x="1097290" y="1164669"/>
            <a:ext cx="3664786" cy="523220"/>
          </a:xfrm>
          <a:prstGeom prst="rect">
            <a:avLst/>
          </a:prstGeom>
          <a:noFill/>
        </p:spPr>
        <p:txBody>
          <a:bodyPr wrap="none" rtlCol="0">
            <a:spAutoFit/>
          </a:bodyPr>
          <a:lstStyle/>
          <a:p>
            <a:r>
              <a:rPr lang="en-US" sz="2800" u="sng" dirty="0">
                <a:latin typeface="Lub Dub Heavy" panose="020B0903030403020204" pitchFamily="34" charset="0"/>
                <a:cs typeface="Arial" panose="020B0604020202020204" pitchFamily="34" charset="0"/>
              </a:rPr>
              <a:t>Goals of Treatment</a:t>
            </a:r>
          </a:p>
        </p:txBody>
      </p:sp>
      <p:sp>
        <p:nvSpPr>
          <p:cNvPr id="10" name="Arrow: Pentagon 9">
            <a:extLst>
              <a:ext uri="{FF2B5EF4-FFF2-40B4-BE49-F238E27FC236}">
                <a16:creationId xmlns:a16="http://schemas.microsoft.com/office/drawing/2014/main" id="{A8F7409A-E659-8A3E-AB88-42B6CB2A4F49}"/>
              </a:ext>
            </a:extLst>
          </p:cNvPr>
          <p:cNvSpPr/>
          <p:nvPr/>
        </p:nvSpPr>
        <p:spPr>
          <a:xfrm>
            <a:off x="1561386" y="1985311"/>
            <a:ext cx="3261235" cy="627260"/>
          </a:xfrm>
          <a:prstGeom prst="homePlate">
            <a:avLst>
              <a:gd name="adj" fmla="val 0"/>
            </a:avLst>
          </a:prstGeom>
          <a:no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marL="512763"/>
            <a:r>
              <a:rPr lang="en-US" sz="1600" kern="1200" dirty="0">
                <a:solidFill>
                  <a:schemeClr val="tx1"/>
                </a:solidFill>
                <a:latin typeface="Lub Dub Bold" panose="020B0803030403020204" pitchFamily="34" charset="0"/>
                <a:cs typeface="Arial" panose="020B0604020202020204" pitchFamily="34" charset="0"/>
              </a:rPr>
              <a:t>Cardiac Death</a:t>
            </a:r>
          </a:p>
        </p:txBody>
      </p:sp>
      <p:sp>
        <p:nvSpPr>
          <p:cNvPr id="11" name="Arrow: Pentagon 10">
            <a:extLst>
              <a:ext uri="{FF2B5EF4-FFF2-40B4-BE49-F238E27FC236}">
                <a16:creationId xmlns:a16="http://schemas.microsoft.com/office/drawing/2014/main" id="{0382BBDF-CE46-DA60-6EE7-2F9755A0E55F}"/>
              </a:ext>
            </a:extLst>
          </p:cNvPr>
          <p:cNvSpPr/>
          <p:nvPr/>
        </p:nvSpPr>
        <p:spPr>
          <a:xfrm>
            <a:off x="1561386" y="2914226"/>
            <a:ext cx="3261235" cy="627260"/>
          </a:xfrm>
          <a:prstGeom prst="homePlate">
            <a:avLst>
              <a:gd name="adj" fmla="val 0"/>
            </a:avLst>
          </a:prstGeom>
          <a:no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marL="512763"/>
            <a:r>
              <a:rPr lang="en-US" sz="1600" kern="1200" dirty="0">
                <a:solidFill>
                  <a:schemeClr val="tx1"/>
                </a:solidFill>
                <a:latin typeface="Lub Dub Bold" panose="020B0803030403020204" pitchFamily="34" charset="0"/>
                <a:cs typeface="Arial" panose="020B0604020202020204" pitchFamily="34" charset="0"/>
              </a:rPr>
              <a:t>Nonfatal </a:t>
            </a:r>
            <a:br>
              <a:rPr lang="en-US" sz="1600" kern="1200" dirty="0">
                <a:solidFill>
                  <a:schemeClr val="tx1"/>
                </a:solidFill>
                <a:latin typeface="Lub Dub Bold" panose="020B0803030403020204" pitchFamily="34" charset="0"/>
                <a:cs typeface="Arial" panose="020B0604020202020204" pitchFamily="34" charset="0"/>
              </a:rPr>
            </a:br>
            <a:r>
              <a:rPr lang="en-US" sz="1600" kern="1200" dirty="0">
                <a:solidFill>
                  <a:schemeClr val="tx1"/>
                </a:solidFill>
                <a:latin typeface="Lub Dub Bold" panose="020B0803030403020204" pitchFamily="34" charset="0"/>
                <a:cs typeface="Arial" panose="020B0604020202020204" pitchFamily="34" charset="0"/>
              </a:rPr>
              <a:t>Ischemic Events</a:t>
            </a:r>
          </a:p>
        </p:txBody>
      </p:sp>
      <p:sp>
        <p:nvSpPr>
          <p:cNvPr id="15" name="Arrow: Pentagon 14">
            <a:extLst>
              <a:ext uri="{FF2B5EF4-FFF2-40B4-BE49-F238E27FC236}">
                <a16:creationId xmlns:a16="http://schemas.microsoft.com/office/drawing/2014/main" id="{7739C8D7-BD39-6355-175D-5EF75A50F52E}"/>
              </a:ext>
            </a:extLst>
          </p:cNvPr>
          <p:cNvSpPr/>
          <p:nvPr/>
        </p:nvSpPr>
        <p:spPr>
          <a:xfrm>
            <a:off x="1561386" y="3843141"/>
            <a:ext cx="3261235" cy="627260"/>
          </a:xfrm>
          <a:prstGeom prst="homePlate">
            <a:avLst>
              <a:gd name="adj" fmla="val 0"/>
            </a:avLst>
          </a:prstGeom>
          <a:no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marL="512763"/>
            <a:r>
              <a:rPr lang="en-US" sz="1600" kern="1200" dirty="0">
                <a:solidFill>
                  <a:schemeClr val="tx1"/>
                </a:solidFill>
                <a:latin typeface="Lub Dub Bold" panose="020B0803030403020204" pitchFamily="34" charset="0"/>
                <a:cs typeface="Arial" panose="020B0604020202020204" pitchFamily="34" charset="0"/>
              </a:rPr>
              <a:t>Disease Progression</a:t>
            </a:r>
          </a:p>
        </p:txBody>
      </p:sp>
      <p:sp>
        <p:nvSpPr>
          <p:cNvPr id="16" name="Arrow: Pentagon 15">
            <a:extLst>
              <a:ext uri="{FF2B5EF4-FFF2-40B4-BE49-F238E27FC236}">
                <a16:creationId xmlns:a16="http://schemas.microsoft.com/office/drawing/2014/main" id="{4B915C54-70C6-981A-AA8A-C264973F6ECF}"/>
              </a:ext>
            </a:extLst>
          </p:cNvPr>
          <p:cNvSpPr/>
          <p:nvPr/>
        </p:nvSpPr>
        <p:spPr>
          <a:xfrm>
            <a:off x="1561386" y="4772056"/>
            <a:ext cx="3261235" cy="627260"/>
          </a:xfrm>
          <a:prstGeom prst="homePlate">
            <a:avLst>
              <a:gd name="adj" fmla="val 0"/>
            </a:avLst>
          </a:prstGeom>
          <a:no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marL="512763"/>
            <a:r>
              <a:rPr lang="en-US" sz="1600" kern="1200" dirty="0">
                <a:solidFill>
                  <a:schemeClr val="tx1"/>
                </a:solidFill>
                <a:latin typeface="Lub Dub Bold" panose="020B0803030403020204" pitchFamily="34" charset="0"/>
                <a:cs typeface="Arial" panose="020B0604020202020204" pitchFamily="34" charset="0"/>
              </a:rPr>
              <a:t>Symptoms and Functional Limitations</a:t>
            </a:r>
          </a:p>
        </p:txBody>
      </p:sp>
      <p:sp>
        <p:nvSpPr>
          <p:cNvPr id="8" name="TextBox 7">
            <a:extLst>
              <a:ext uri="{FF2B5EF4-FFF2-40B4-BE49-F238E27FC236}">
                <a16:creationId xmlns:a16="http://schemas.microsoft.com/office/drawing/2014/main" id="{E3547E9D-1BFA-128F-24A6-F10F12260EF7}"/>
              </a:ext>
            </a:extLst>
          </p:cNvPr>
          <p:cNvSpPr txBox="1"/>
          <p:nvPr/>
        </p:nvSpPr>
        <p:spPr>
          <a:xfrm>
            <a:off x="6491580" y="1164669"/>
            <a:ext cx="3892412" cy="523220"/>
          </a:xfrm>
          <a:prstGeom prst="rect">
            <a:avLst/>
          </a:prstGeom>
          <a:noFill/>
        </p:spPr>
        <p:txBody>
          <a:bodyPr wrap="none" rtlCol="0">
            <a:spAutoFit/>
          </a:bodyPr>
          <a:lstStyle/>
          <a:p>
            <a:r>
              <a:rPr lang="en-US" sz="2800" u="sng" dirty="0">
                <a:latin typeface="Lub Dub Heavy" panose="020B0903030403020204" pitchFamily="34" charset="0"/>
                <a:cs typeface="Arial" panose="020B0604020202020204" pitchFamily="34" charset="0"/>
              </a:rPr>
              <a:t>Treatment Domains  </a:t>
            </a:r>
          </a:p>
        </p:txBody>
      </p:sp>
      <p:pic>
        <p:nvPicPr>
          <p:cNvPr id="6" name="Picture 5" descr="A ring illustrating the dynamic between the clinical care team and the patient with shared decision-making at the center of the ring. There are 4 considerations placed around the center: Symptom assessment and QOL, CV risk, Treatment Options, and Patient preferences. Several social determinants of health are around the outside of the ring, illustrating their influence on the relationship between HCPs and patients.">
            <a:extLst>
              <a:ext uri="{FF2B5EF4-FFF2-40B4-BE49-F238E27FC236}">
                <a16:creationId xmlns:a16="http://schemas.microsoft.com/office/drawing/2014/main" id="{0F3D0E27-FCFA-8A37-9802-EF2A6EA2EB50}"/>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291753" y="1684766"/>
            <a:ext cx="5871937" cy="3986784"/>
          </a:xfrm>
          <a:prstGeom prst="rect">
            <a:avLst/>
          </a:prstGeom>
          <a:noFill/>
          <a:ln w="57150">
            <a:noFill/>
          </a:ln>
        </p:spPr>
      </p:pic>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2810516" y="5795319"/>
            <a:ext cx="6570969" cy="420410"/>
          </a:xfrm>
        </p:spPr>
        <p:txBody>
          <a:bodyPr/>
          <a:lstStyle/>
          <a:p>
            <a:pPr algn="ctr"/>
            <a:r>
              <a:rPr lang="en-US" b="1" dirty="0"/>
              <a:t>Abbreviations</a:t>
            </a:r>
            <a:r>
              <a:rPr lang="en-US" dirty="0"/>
              <a:t>: CCD indicates chronic coronary disease; CV, cardiovascular; SDOH, social determinants of health; and QOL, quality of life.</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144584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Patient Education and Shared Decision Making</a:t>
            </a:r>
          </a:p>
        </p:txBody>
      </p:sp>
      <p:sp>
        <p:nvSpPr>
          <p:cNvPr id="14" name="Round Same Side Corner Rectangle 60">
            <a:extLst>
              <a:ext uri="{FF2B5EF4-FFF2-40B4-BE49-F238E27FC236}">
                <a16:creationId xmlns:a16="http://schemas.microsoft.com/office/drawing/2014/main" id="{56DA56E8-72F4-2D14-586A-15C383B0F550}"/>
              </a:ext>
              <a:ext uri="{C183D7F6-B498-43B3-948B-1728B52AA6E4}">
                <adec:decorative xmlns:adec="http://schemas.microsoft.com/office/drawing/2017/decorative" val="1"/>
              </a:ext>
            </a:extLst>
          </p:cNvPr>
          <p:cNvSpPr/>
          <p:nvPr/>
        </p:nvSpPr>
        <p:spPr>
          <a:xfrm>
            <a:off x="922638" y="3718510"/>
            <a:ext cx="4522573" cy="92351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7" name="Round Same Side Corner Rectangle 60">
            <a:extLst>
              <a:ext uri="{FF2B5EF4-FFF2-40B4-BE49-F238E27FC236}">
                <a16:creationId xmlns:a16="http://schemas.microsoft.com/office/drawing/2014/main" id="{859D4467-30CE-6B1F-B302-2BA1D1C0E871}"/>
              </a:ext>
              <a:ext uri="{C183D7F6-B498-43B3-948B-1728B52AA6E4}">
                <adec:decorative xmlns:adec="http://schemas.microsoft.com/office/drawing/2017/decorative" val="1"/>
              </a:ext>
            </a:extLst>
          </p:cNvPr>
          <p:cNvSpPr/>
          <p:nvPr/>
        </p:nvSpPr>
        <p:spPr>
          <a:xfrm>
            <a:off x="922638" y="4748241"/>
            <a:ext cx="4522573" cy="92351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20" name="Round Same Side Corner Rectangle 60">
            <a:extLst>
              <a:ext uri="{FF2B5EF4-FFF2-40B4-BE49-F238E27FC236}">
                <a16:creationId xmlns:a16="http://schemas.microsoft.com/office/drawing/2014/main" id="{324781BC-67B2-88BC-4BCF-CCC54AA25C13}"/>
              </a:ext>
              <a:ext uri="{C183D7F6-B498-43B3-948B-1728B52AA6E4}">
                <adec:decorative xmlns:adec="http://schemas.microsoft.com/office/drawing/2017/decorative" val="1"/>
              </a:ext>
            </a:extLst>
          </p:cNvPr>
          <p:cNvSpPr/>
          <p:nvPr/>
        </p:nvSpPr>
        <p:spPr>
          <a:xfrm>
            <a:off x="6285470" y="3718510"/>
            <a:ext cx="4510217" cy="72580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22" name="Round Same Side Corner Rectangle 60">
            <a:extLst>
              <a:ext uri="{FF2B5EF4-FFF2-40B4-BE49-F238E27FC236}">
                <a16:creationId xmlns:a16="http://schemas.microsoft.com/office/drawing/2014/main" id="{AFC3237A-1364-092E-F00B-5AE78AE6E026}"/>
              </a:ext>
              <a:ext uri="{C183D7F6-B498-43B3-948B-1728B52AA6E4}">
                <adec:decorative xmlns:adec="http://schemas.microsoft.com/office/drawing/2017/decorative" val="1"/>
              </a:ext>
            </a:extLst>
          </p:cNvPr>
          <p:cNvSpPr/>
          <p:nvPr/>
        </p:nvSpPr>
        <p:spPr>
          <a:xfrm>
            <a:off x="6285470" y="4529939"/>
            <a:ext cx="4510217" cy="72168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D919C22E-30FE-065C-95CD-F1AAD035CA5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71777" y="1272747"/>
            <a:ext cx="4457246" cy="2323069"/>
          </a:xfrm>
          <a:prstGeom prst="rect">
            <a:avLst/>
          </a:prstGeom>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24253183-33A8-8E67-9FE9-6CB058B7240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318421" y="1272747"/>
            <a:ext cx="4481384" cy="2335426"/>
          </a:xfrm>
          <a:prstGeom prst="rect">
            <a:avLst/>
          </a:prstGeom>
          <a:effectLst>
            <a:outerShdw blurRad="63500" sx="102000" sy="102000" algn="ctr" rotWithShape="0">
              <a:prstClr val="black">
                <a:alpha val="40000"/>
              </a:prstClr>
            </a:outerShdw>
          </a:effectLst>
        </p:spPr>
      </p:pic>
      <p:sp>
        <p:nvSpPr>
          <p:cNvPr id="29" name="Content Placeholder 2">
            <a:extLst>
              <a:ext uri="{FF2B5EF4-FFF2-40B4-BE49-F238E27FC236}">
                <a16:creationId xmlns:a16="http://schemas.microsoft.com/office/drawing/2014/main" id="{8DFD3E1A-5919-8261-AA0C-5824CF88B1D4}"/>
              </a:ext>
              <a:ext uri="{C183D7F6-B498-43B3-948B-1728B52AA6E4}">
                <adec:decorative xmlns:adec="http://schemas.microsoft.com/office/drawing/2017/decorative" val="1"/>
              </a:ext>
            </a:extLst>
          </p:cNvPr>
          <p:cNvSpPr txBox="1">
            <a:spLocks/>
          </p:cNvSpPr>
          <p:nvPr/>
        </p:nvSpPr>
        <p:spPr>
          <a:xfrm>
            <a:off x="963828" y="3093761"/>
            <a:ext cx="4460788" cy="514412"/>
          </a:xfrm>
          <a:prstGeom prst="rect">
            <a:avLst/>
          </a:prstGeom>
          <a:solidFill>
            <a:srgbClr val="FFFFFF">
              <a:alpha val="96078"/>
            </a:srgb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u="sng" dirty="0">
              <a:latin typeface="Lub Dub Heavy" panose="020B0903030403020204" pitchFamily="34" charset="0"/>
            </a:endParaRPr>
          </a:p>
        </p:txBody>
      </p:sp>
      <p:sp>
        <p:nvSpPr>
          <p:cNvPr id="8" name="TextBox 7">
            <a:extLst>
              <a:ext uri="{FF2B5EF4-FFF2-40B4-BE49-F238E27FC236}">
                <a16:creationId xmlns:a16="http://schemas.microsoft.com/office/drawing/2014/main" id="{C6DF9249-0A1F-C52A-F921-67CBFD4CC818}"/>
              </a:ext>
            </a:extLst>
          </p:cNvPr>
          <p:cNvSpPr txBox="1"/>
          <p:nvPr/>
        </p:nvSpPr>
        <p:spPr>
          <a:xfrm>
            <a:off x="952500" y="3130034"/>
            <a:ext cx="44862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sng" strike="noStrike" kern="1200" cap="none" spc="0" normalizeH="0" baseline="0" noProof="0" dirty="0">
                <a:ln>
                  <a:noFill/>
                </a:ln>
                <a:solidFill>
                  <a:prstClr val="black"/>
                </a:solidFill>
                <a:effectLst/>
                <a:uLnTx/>
                <a:uFillTx/>
                <a:latin typeface="Lub Dub Heavy" panose="020B0903030403020204" pitchFamily="34" charset="0"/>
                <a:ea typeface="+mn-ea"/>
                <a:cs typeface="+mn-cs"/>
              </a:rPr>
              <a:t>Patient Education</a:t>
            </a:r>
          </a:p>
        </p:txBody>
      </p:sp>
      <p:sp>
        <p:nvSpPr>
          <p:cNvPr id="23" name="Round Same Side Corner Rectangle 60">
            <a:extLst>
              <a:ext uri="{FF2B5EF4-FFF2-40B4-BE49-F238E27FC236}">
                <a16:creationId xmlns:a16="http://schemas.microsoft.com/office/drawing/2014/main" id="{B0753E1C-C48C-3BE3-2ECA-524115E246FD}"/>
              </a:ext>
              <a:ext uri="{C183D7F6-B498-43B3-948B-1728B52AA6E4}">
                <adec:decorative xmlns:adec="http://schemas.microsoft.com/office/drawing/2017/decorative" val="0"/>
              </a:ext>
            </a:extLst>
          </p:cNvPr>
          <p:cNvSpPr/>
          <p:nvPr/>
        </p:nvSpPr>
        <p:spPr>
          <a:xfrm>
            <a:off x="914400" y="3722627"/>
            <a:ext cx="4522573" cy="923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Patients with CCD should receive ongoing individualized education on symptom management, lifestyle changes, and SDOH risk factors to improve knowledge and facilitate behavior change. (Class 1)</a:t>
            </a:r>
          </a:p>
        </p:txBody>
      </p:sp>
      <p:sp>
        <p:nvSpPr>
          <p:cNvPr id="24" name="Round Same Side Corner Rectangle 60">
            <a:extLst>
              <a:ext uri="{FF2B5EF4-FFF2-40B4-BE49-F238E27FC236}">
                <a16:creationId xmlns:a16="http://schemas.microsoft.com/office/drawing/2014/main" id="{8AD6AE46-379E-A929-88D7-6F96C866E774}"/>
              </a:ext>
              <a:ext uri="{C183D7F6-B498-43B3-948B-1728B52AA6E4}">
                <adec:decorative xmlns:adec="http://schemas.microsoft.com/office/drawing/2017/decorative" val="0"/>
              </a:ext>
            </a:extLst>
          </p:cNvPr>
          <p:cNvSpPr/>
          <p:nvPr/>
        </p:nvSpPr>
        <p:spPr>
          <a:xfrm>
            <a:off x="914400" y="4752360"/>
            <a:ext cx="4522573" cy="923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Patients with CCD should receive ongoing individualized education on medication adherence to improve knowledge and facilitate behavior change. (Class 1)</a:t>
            </a:r>
          </a:p>
        </p:txBody>
      </p:sp>
      <p:sp>
        <p:nvSpPr>
          <p:cNvPr id="30" name="Content Placeholder 2">
            <a:extLst>
              <a:ext uri="{FF2B5EF4-FFF2-40B4-BE49-F238E27FC236}">
                <a16:creationId xmlns:a16="http://schemas.microsoft.com/office/drawing/2014/main" id="{F8F20203-6AE6-5312-1FD4-3CFB2837F5E5}"/>
              </a:ext>
              <a:ext uri="{C183D7F6-B498-43B3-948B-1728B52AA6E4}">
                <adec:decorative xmlns:adec="http://schemas.microsoft.com/office/drawing/2017/decorative" val="1"/>
              </a:ext>
            </a:extLst>
          </p:cNvPr>
          <p:cNvSpPr txBox="1">
            <a:spLocks/>
          </p:cNvSpPr>
          <p:nvPr/>
        </p:nvSpPr>
        <p:spPr>
          <a:xfrm>
            <a:off x="6314303" y="3093761"/>
            <a:ext cx="4497859" cy="514412"/>
          </a:xfrm>
          <a:prstGeom prst="rect">
            <a:avLst/>
          </a:prstGeom>
          <a:solidFill>
            <a:srgbClr val="FFFFFF">
              <a:alpha val="96078"/>
            </a:srgb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u="sng" dirty="0">
              <a:latin typeface="Lub Dub Heavy" panose="020B0903030403020204" pitchFamily="34" charset="0"/>
            </a:endParaRPr>
          </a:p>
        </p:txBody>
      </p:sp>
      <p:sp>
        <p:nvSpPr>
          <p:cNvPr id="10" name="TextBox 9">
            <a:extLst>
              <a:ext uri="{FF2B5EF4-FFF2-40B4-BE49-F238E27FC236}">
                <a16:creationId xmlns:a16="http://schemas.microsoft.com/office/drawing/2014/main" id="{1AF9F69B-277D-D713-BCD2-78C0C20C3437}"/>
              </a:ext>
            </a:extLst>
          </p:cNvPr>
          <p:cNvSpPr txBox="1"/>
          <p:nvPr/>
        </p:nvSpPr>
        <p:spPr>
          <a:xfrm>
            <a:off x="6305549" y="3130034"/>
            <a:ext cx="4505325" cy="461665"/>
          </a:xfrm>
          <a:prstGeom prst="rect">
            <a:avLst/>
          </a:prstGeom>
          <a:noFill/>
        </p:spPr>
        <p:txBody>
          <a:bodyPr wrap="square">
            <a:spAutoFit/>
          </a:bodyPr>
          <a:lstStyle/>
          <a:p>
            <a:pPr marL="0" indent="0" algn="ctr">
              <a:buFont typeface="Arial" panose="020B0604020202020204" pitchFamily="34" charset="0"/>
              <a:buNone/>
            </a:pPr>
            <a:r>
              <a:rPr lang="en-US" sz="2400" u="sng" dirty="0">
                <a:latin typeface="Lub Dub Heavy" panose="020B0903030403020204" pitchFamily="34" charset="0"/>
              </a:rPr>
              <a:t>Shared Decision Making</a:t>
            </a:r>
          </a:p>
        </p:txBody>
      </p:sp>
      <p:sp>
        <p:nvSpPr>
          <p:cNvPr id="25" name="Round Same Side Corner Rectangle 60">
            <a:extLst>
              <a:ext uri="{FF2B5EF4-FFF2-40B4-BE49-F238E27FC236}">
                <a16:creationId xmlns:a16="http://schemas.microsoft.com/office/drawing/2014/main" id="{204AA997-240B-AE71-BED9-4FF292F50336}"/>
              </a:ext>
              <a:ext uri="{C183D7F6-B498-43B3-948B-1728B52AA6E4}">
                <adec:decorative xmlns:adec="http://schemas.microsoft.com/office/drawing/2017/decorative" val="0"/>
              </a:ext>
            </a:extLst>
          </p:cNvPr>
          <p:cNvSpPr/>
          <p:nvPr/>
        </p:nvSpPr>
        <p:spPr>
          <a:xfrm>
            <a:off x="6289588" y="3722629"/>
            <a:ext cx="4510217" cy="725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Shared decision making when evidence is unclear or significant risk or benefit tradeoff. (Class 1)</a:t>
            </a:r>
          </a:p>
        </p:txBody>
      </p:sp>
      <p:sp>
        <p:nvSpPr>
          <p:cNvPr id="26" name="Round Same Side Corner Rectangle 60">
            <a:extLst>
              <a:ext uri="{FF2B5EF4-FFF2-40B4-BE49-F238E27FC236}">
                <a16:creationId xmlns:a16="http://schemas.microsoft.com/office/drawing/2014/main" id="{A33A41A8-054B-B8B7-BB15-725F5484497F}"/>
              </a:ext>
              <a:ext uri="{C183D7F6-B498-43B3-948B-1728B52AA6E4}">
                <adec:decorative xmlns:adec="http://schemas.microsoft.com/office/drawing/2017/decorative" val="0"/>
              </a:ext>
            </a:extLst>
          </p:cNvPr>
          <p:cNvSpPr/>
          <p:nvPr/>
        </p:nvSpPr>
        <p:spPr>
          <a:xfrm>
            <a:off x="6289589" y="4534058"/>
            <a:ext cx="4510217" cy="721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Consider validated decision aid to improve understanding and knowledge. (Class 2b)</a:t>
            </a:r>
          </a:p>
        </p:txBody>
      </p:sp>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2810516" y="5993027"/>
            <a:ext cx="6570969" cy="222702"/>
          </a:xfrm>
        </p:spPr>
        <p:txBody>
          <a:bodyPr/>
          <a:lstStyle/>
          <a:p>
            <a:pPr algn="ctr"/>
            <a:r>
              <a:rPr lang="en-US" b="1" dirty="0"/>
              <a:t>Abbreviations</a:t>
            </a:r>
            <a:r>
              <a:rPr lang="en-US" dirty="0"/>
              <a:t>: CCD indicates chronic coronary disease; and SDOH, social determinants of health.</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Tree>
    <p:extLst>
      <p:ext uri="{BB962C8B-B14F-4D97-AF65-F5344CB8AC3E}">
        <p14:creationId xmlns:p14="http://schemas.microsoft.com/office/powerpoint/2010/main" val="401591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Social Determinants of Health*</a:t>
            </a:r>
          </a:p>
        </p:txBody>
      </p:sp>
      <p:pic>
        <p:nvPicPr>
          <p:cNvPr id="9" name="Picture 8">
            <a:extLst>
              <a:ext uri="{FF2B5EF4-FFF2-40B4-BE49-F238E27FC236}">
                <a16:creationId xmlns:a16="http://schemas.microsoft.com/office/drawing/2014/main" id="{F9877119-D82D-038F-6E40-4A02442FD11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057858" y="784761"/>
            <a:ext cx="5657603" cy="5657603"/>
          </a:xfrm>
          <a:prstGeom prst="rect">
            <a:avLst/>
          </a:prstGeom>
        </p:spPr>
      </p:pic>
      <p:cxnSp>
        <p:nvCxnSpPr>
          <p:cNvPr id="11" name="Straight Connector 10">
            <a:extLst>
              <a:ext uri="{FF2B5EF4-FFF2-40B4-BE49-F238E27FC236}">
                <a16:creationId xmlns:a16="http://schemas.microsoft.com/office/drawing/2014/main" id="{9171110D-DC99-AD29-33D0-F9A34F579269}"/>
              </a:ext>
              <a:ext uri="{C183D7F6-B498-43B3-948B-1728B52AA6E4}">
                <adec:decorative xmlns:adec="http://schemas.microsoft.com/office/drawing/2017/decorative" val="1"/>
              </a:ext>
            </a:extLst>
          </p:cNvPr>
          <p:cNvCxnSpPr>
            <a:cxnSpLocks/>
          </p:cNvCxnSpPr>
          <p:nvPr/>
        </p:nvCxnSpPr>
        <p:spPr>
          <a:xfrm>
            <a:off x="6928338" y="1547447"/>
            <a:ext cx="3376246" cy="0"/>
          </a:xfrm>
          <a:prstGeom prst="line">
            <a:avLst/>
          </a:prstGeom>
          <a:ln w="28575">
            <a:solidFill>
              <a:srgbClr val="F5921E"/>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69E425-E93B-AF6A-D0B1-F4C4F7779DA2}"/>
              </a:ext>
              <a:ext uri="{C183D7F6-B498-43B3-948B-1728B52AA6E4}">
                <adec:decorative xmlns:adec="http://schemas.microsoft.com/office/drawing/2017/decorative" val="1"/>
              </a:ext>
            </a:extLst>
          </p:cNvPr>
          <p:cNvCxnSpPr>
            <a:cxnSpLocks/>
          </p:cNvCxnSpPr>
          <p:nvPr/>
        </p:nvCxnSpPr>
        <p:spPr>
          <a:xfrm>
            <a:off x="8052078" y="2845359"/>
            <a:ext cx="2252506" cy="0"/>
          </a:xfrm>
          <a:prstGeom prst="line">
            <a:avLst/>
          </a:prstGeom>
          <a:ln w="28575">
            <a:solidFill>
              <a:srgbClr val="E3C620"/>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B376F78-D648-2F73-B979-CCF16A0DB7B1}"/>
              </a:ext>
              <a:ext uri="{C183D7F6-B498-43B3-948B-1728B52AA6E4}">
                <adec:decorative xmlns:adec="http://schemas.microsoft.com/office/drawing/2017/decorative" val="1"/>
              </a:ext>
            </a:extLst>
          </p:cNvPr>
          <p:cNvCxnSpPr>
            <a:cxnSpLocks/>
          </p:cNvCxnSpPr>
          <p:nvPr/>
        </p:nvCxnSpPr>
        <p:spPr>
          <a:xfrm>
            <a:off x="7919775" y="4625592"/>
            <a:ext cx="2384809" cy="0"/>
          </a:xfrm>
          <a:prstGeom prst="line">
            <a:avLst/>
          </a:prstGeom>
          <a:ln w="28575">
            <a:solidFill>
              <a:srgbClr val="8CC63F"/>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AF527C-A1F0-12BF-E076-6209BC1830D7}"/>
              </a:ext>
              <a:ext uri="{C183D7F6-B498-43B3-948B-1728B52AA6E4}">
                <adec:decorative xmlns:adec="http://schemas.microsoft.com/office/drawing/2017/decorative" val="1"/>
              </a:ext>
            </a:extLst>
          </p:cNvPr>
          <p:cNvCxnSpPr>
            <a:cxnSpLocks/>
          </p:cNvCxnSpPr>
          <p:nvPr/>
        </p:nvCxnSpPr>
        <p:spPr>
          <a:xfrm>
            <a:off x="6742444" y="5742633"/>
            <a:ext cx="3562140" cy="0"/>
          </a:xfrm>
          <a:prstGeom prst="line">
            <a:avLst/>
          </a:prstGeom>
          <a:ln w="28575">
            <a:solidFill>
              <a:srgbClr val="00ACCB"/>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E6367CE-2666-F3EF-6949-3AF81AF68D44}"/>
              </a:ext>
              <a:ext uri="{C183D7F6-B498-43B3-948B-1728B52AA6E4}">
                <adec:decorative xmlns:adec="http://schemas.microsoft.com/office/drawing/2017/decorative" val="1"/>
              </a:ext>
            </a:extLst>
          </p:cNvPr>
          <p:cNvCxnSpPr>
            <a:cxnSpLocks/>
          </p:cNvCxnSpPr>
          <p:nvPr/>
        </p:nvCxnSpPr>
        <p:spPr>
          <a:xfrm flipH="1">
            <a:off x="1343129" y="1549122"/>
            <a:ext cx="3376246" cy="0"/>
          </a:xfrm>
          <a:prstGeom prst="line">
            <a:avLst/>
          </a:prstGeom>
          <a:ln w="28575">
            <a:solidFill>
              <a:srgbClr val="ED5134"/>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22815F-DB37-428F-77B7-B81947E1AABB}"/>
              </a:ext>
              <a:ext uri="{C183D7F6-B498-43B3-948B-1728B52AA6E4}">
                <adec:decorative xmlns:adec="http://schemas.microsoft.com/office/drawing/2017/decorative" val="1"/>
              </a:ext>
            </a:extLst>
          </p:cNvPr>
          <p:cNvCxnSpPr>
            <a:cxnSpLocks/>
          </p:cNvCxnSpPr>
          <p:nvPr/>
        </p:nvCxnSpPr>
        <p:spPr>
          <a:xfrm flipH="1">
            <a:off x="1343129" y="2847034"/>
            <a:ext cx="2334568" cy="0"/>
          </a:xfrm>
          <a:prstGeom prst="line">
            <a:avLst/>
          </a:prstGeom>
          <a:ln w="28575">
            <a:solidFill>
              <a:srgbClr val="DE2D33"/>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4DCAFED-8EFA-DF92-C713-31C2A5DFE28F}"/>
              </a:ext>
              <a:ext uri="{C183D7F6-B498-43B3-948B-1728B52AA6E4}">
                <adec:decorative xmlns:adec="http://schemas.microsoft.com/office/drawing/2017/decorative" val="1"/>
              </a:ext>
            </a:extLst>
          </p:cNvPr>
          <p:cNvCxnSpPr>
            <a:cxnSpLocks/>
          </p:cNvCxnSpPr>
          <p:nvPr/>
        </p:nvCxnSpPr>
        <p:spPr>
          <a:xfrm flipH="1">
            <a:off x="1343129" y="4627267"/>
            <a:ext cx="2545583" cy="0"/>
          </a:xfrm>
          <a:prstGeom prst="line">
            <a:avLst/>
          </a:prstGeom>
          <a:ln w="28575">
            <a:solidFill>
              <a:srgbClr val="834C95"/>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A10C34-D9C6-F89B-0513-949673029EC8}"/>
              </a:ext>
              <a:ext uri="{C183D7F6-B498-43B3-948B-1728B52AA6E4}">
                <adec:decorative xmlns:adec="http://schemas.microsoft.com/office/drawing/2017/decorative" val="1"/>
              </a:ext>
            </a:extLst>
          </p:cNvPr>
          <p:cNvCxnSpPr>
            <a:cxnSpLocks/>
          </p:cNvCxnSpPr>
          <p:nvPr/>
        </p:nvCxnSpPr>
        <p:spPr>
          <a:xfrm flipH="1">
            <a:off x="1343129" y="5744308"/>
            <a:ext cx="3562140" cy="0"/>
          </a:xfrm>
          <a:prstGeom prst="line">
            <a:avLst/>
          </a:prstGeom>
          <a:ln w="28575">
            <a:solidFill>
              <a:srgbClr val="008198"/>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82BB16D-B70B-A5AB-BBA1-C48D43EE65A9}"/>
              </a:ext>
            </a:extLst>
          </p:cNvPr>
          <p:cNvSpPr txBox="1"/>
          <p:nvPr/>
        </p:nvSpPr>
        <p:spPr>
          <a:xfrm>
            <a:off x="6685504" y="1167284"/>
            <a:ext cx="3577213" cy="369332"/>
          </a:xfrm>
          <a:prstGeom prst="rect">
            <a:avLst/>
          </a:prstGeom>
          <a:noFill/>
        </p:spPr>
        <p:txBody>
          <a:bodyPr wrap="square" rtlCol="0">
            <a:spAutoFit/>
          </a:bodyPr>
          <a:lstStyle/>
          <a:p>
            <a:pPr algn="r"/>
            <a:r>
              <a:rPr lang="en-US" dirty="0">
                <a:latin typeface="Lub Dub Bold" panose="020B0803030403020204" pitchFamily="34" charset="0"/>
              </a:rPr>
              <a:t>Education/ Health Literacy</a:t>
            </a:r>
          </a:p>
        </p:txBody>
      </p:sp>
      <p:sp>
        <p:nvSpPr>
          <p:cNvPr id="29" name="TextBox 28">
            <a:extLst>
              <a:ext uri="{FF2B5EF4-FFF2-40B4-BE49-F238E27FC236}">
                <a16:creationId xmlns:a16="http://schemas.microsoft.com/office/drawing/2014/main" id="{10986CA7-6B4F-8F0E-6937-55B907C32874}"/>
              </a:ext>
            </a:extLst>
          </p:cNvPr>
          <p:cNvSpPr txBox="1"/>
          <p:nvPr/>
        </p:nvSpPr>
        <p:spPr>
          <a:xfrm>
            <a:off x="6685504" y="2183842"/>
            <a:ext cx="3577213" cy="646331"/>
          </a:xfrm>
          <a:prstGeom prst="rect">
            <a:avLst/>
          </a:prstGeom>
          <a:noFill/>
        </p:spPr>
        <p:txBody>
          <a:bodyPr wrap="square" rtlCol="0">
            <a:spAutoFit/>
          </a:bodyPr>
          <a:lstStyle/>
          <a:p>
            <a:pPr algn="r"/>
            <a:r>
              <a:rPr lang="en-US" dirty="0">
                <a:latin typeface="Lub Dub Bold" panose="020B0803030403020204" pitchFamily="34" charset="0"/>
              </a:rPr>
              <a:t>Economic </a:t>
            </a:r>
            <a:br>
              <a:rPr lang="en-US" dirty="0">
                <a:latin typeface="Lub Dub Bold" panose="020B0803030403020204" pitchFamily="34" charset="0"/>
              </a:rPr>
            </a:br>
            <a:r>
              <a:rPr lang="en-US" dirty="0">
                <a:latin typeface="Lub Dub Bold" panose="020B0803030403020204" pitchFamily="34" charset="0"/>
              </a:rPr>
              <a:t>Stability</a:t>
            </a:r>
          </a:p>
        </p:txBody>
      </p:sp>
      <p:sp>
        <p:nvSpPr>
          <p:cNvPr id="30" name="TextBox 29">
            <a:extLst>
              <a:ext uri="{FF2B5EF4-FFF2-40B4-BE49-F238E27FC236}">
                <a16:creationId xmlns:a16="http://schemas.microsoft.com/office/drawing/2014/main" id="{7C6824A0-9324-0F3A-60A6-D707FC73661E}"/>
              </a:ext>
            </a:extLst>
          </p:cNvPr>
          <p:cNvSpPr txBox="1"/>
          <p:nvPr/>
        </p:nvSpPr>
        <p:spPr>
          <a:xfrm>
            <a:off x="7872884" y="3992545"/>
            <a:ext cx="2389833" cy="646331"/>
          </a:xfrm>
          <a:prstGeom prst="rect">
            <a:avLst/>
          </a:prstGeom>
          <a:noFill/>
        </p:spPr>
        <p:txBody>
          <a:bodyPr wrap="square" rtlCol="0">
            <a:spAutoFit/>
          </a:bodyPr>
          <a:lstStyle/>
          <a:p>
            <a:pPr algn="r"/>
            <a:r>
              <a:rPr lang="en-US" dirty="0">
                <a:latin typeface="Lub Dub Bold" panose="020B0803030403020204" pitchFamily="34" charset="0"/>
              </a:rPr>
              <a:t>Physical Environment</a:t>
            </a:r>
          </a:p>
        </p:txBody>
      </p:sp>
      <p:sp>
        <p:nvSpPr>
          <p:cNvPr id="31" name="TextBox 30">
            <a:extLst>
              <a:ext uri="{FF2B5EF4-FFF2-40B4-BE49-F238E27FC236}">
                <a16:creationId xmlns:a16="http://schemas.microsoft.com/office/drawing/2014/main" id="{8DEBE979-9129-EE59-0CF3-70BE183703DE}"/>
              </a:ext>
            </a:extLst>
          </p:cNvPr>
          <p:cNvSpPr txBox="1"/>
          <p:nvPr/>
        </p:nvSpPr>
        <p:spPr>
          <a:xfrm>
            <a:off x="6685504" y="5360795"/>
            <a:ext cx="3577213" cy="369332"/>
          </a:xfrm>
          <a:prstGeom prst="rect">
            <a:avLst/>
          </a:prstGeom>
          <a:noFill/>
        </p:spPr>
        <p:txBody>
          <a:bodyPr wrap="square" rtlCol="0">
            <a:spAutoFit/>
          </a:bodyPr>
          <a:lstStyle/>
          <a:p>
            <a:pPr algn="r"/>
            <a:r>
              <a:rPr lang="en-US" dirty="0">
                <a:latin typeface="Lub Dub Bold" panose="020B0803030403020204" pitchFamily="34" charset="0"/>
              </a:rPr>
              <a:t>Culture &amp; Language</a:t>
            </a:r>
          </a:p>
        </p:txBody>
      </p:sp>
      <p:sp>
        <p:nvSpPr>
          <p:cNvPr id="27" name="TextBox 26">
            <a:extLst>
              <a:ext uri="{FF2B5EF4-FFF2-40B4-BE49-F238E27FC236}">
                <a16:creationId xmlns:a16="http://schemas.microsoft.com/office/drawing/2014/main" id="{C75CEA64-94C3-D151-4BF8-3C91C5081053}"/>
              </a:ext>
            </a:extLst>
          </p:cNvPr>
          <p:cNvSpPr txBox="1"/>
          <p:nvPr/>
        </p:nvSpPr>
        <p:spPr>
          <a:xfrm>
            <a:off x="1348154" y="5359120"/>
            <a:ext cx="3577213" cy="369332"/>
          </a:xfrm>
          <a:prstGeom prst="rect">
            <a:avLst/>
          </a:prstGeom>
          <a:noFill/>
        </p:spPr>
        <p:txBody>
          <a:bodyPr wrap="square" rtlCol="0">
            <a:spAutoFit/>
          </a:bodyPr>
          <a:lstStyle/>
          <a:p>
            <a:r>
              <a:rPr lang="en-US" dirty="0">
                <a:latin typeface="Lub Dub Bold" panose="020B0803030403020204" pitchFamily="34" charset="0"/>
              </a:rPr>
              <a:t>Social Support</a:t>
            </a:r>
          </a:p>
        </p:txBody>
      </p:sp>
      <p:sp>
        <p:nvSpPr>
          <p:cNvPr id="26" name="TextBox 25">
            <a:extLst>
              <a:ext uri="{FF2B5EF4-FFF2-40B4-BE49-F238E27FC236}">
                <a16:creationId xmlns:a16="http://schemas.microsoft.com/office/drawing/2014/main" id="{B295C41A-8C00-D123-A874-7BB35D3784EF}"/>
              </a:ext>
            </a:extLst>
          </p:cNvPr>
          <p:cNvSpPr txBox="1"/>
          <p:nvPr/>
        </p:nvSpPr>
        <p:spPr>
          <a:xfrm>
            <a:off x="1348154" y="3448259"/>
            <a:ext cx="2389833" cy="1200329"/>
          </a:xfrm>
          <a:prstGeom prst="rect">
            <a:avLst/>
          </a:prstGeom>
          <a:noFill/>
        </p:spPr>
        <p:txBody>
          <a:bodyPr wrap="square" rtlCol="0">
            <a:spAutoFit/>
          </a:bodyPr>
          <a:lstStyle/>
          <a:p>
            <a:r>
              <a:rPr lang="en-US" dirty="0">
                <a:latin typeface="Lub Dub Bold" panose="020B0803030403020204" pitchFamily="34" charset="0"/>
              </a:rPr>
              <a:t>Gender Considerations &amp;/or Sexual Orientation</a:t>
            </a:r>
          </a:p>
        </p:txBody>
      </p:sp>
      <p:sp>
        <p:nvSpPr>
          <p:cNvPr id="24" name="TextBox 23">
            <a:extLst>
              <a:ext uri="{FF2B5EF4-FFF2-40B4-BE49-F238E27FC236}">
                <a16:creationId xmlns:a16="http://schemas.microsoft.com/office/drawing/2014/main" id="{D49B4757-3873-C64E-97AA-1074589B9276}"/>
              </a:ext>
            </a:extLst>
          </p:cNvPr>
          <p:cNvSpPr txBox="1"/>
          <p:nvPr/>
        </p:nvSpPr>
        <p:spPr>
          <a:xfrm>
            <a:off x="1348154" y="2453472"/>
            <a:ext cx="3577213" cy="369332"/>
          </a:xfrm>
          <a:prstGeom prst="rect">
            <a:avLst/>
          </a:prstGeom>
          <a:noFill/>
        </p:spPr>
        <p:txBody>
          <a:bodyPr wrap="square" rtlCol="0">
            <a:spAutoFit/>
          </a:bodyPr>
          <a:lstStyle/>
          <a:p>
            <a:r>
              <a:rPr lang="en-US" dirty="0">
                <a:latin typeface="Lub Dub Bold" panose="020B0803030403020204" pitchFamily="34" charset="0"/>
              </a:rPr>
              <a:t>Systemic Racism</a:t>
            </a:r>
          </a:p>
        </p:txBody>
      </p:sp>
      <p:sp>
        <p:nvSpPr>
          <p:cNvPr id="23" name="TextBox 22">
            <a:extLst>
              <a:ext uri="{FF2B5EF4-FFF2-40B4-BE49-F238E27FC236}">
                <a16:creationId xmlns:a16="http://schemas.microsoft.com/office/drawing/2014/main" id="{D38C2BD2-BA2F-A715-6752-9443EC35B880}"/>
              </a:ext>
            </a:extLst>
          </p:cNvPr>
          <p:cNvSpPr txBox="1"/>
          <p:nvPr/>
        </p:nvSpPr>
        <p:spPr>
          <a:xfrm>
            <a:off x="1346479" y="1165609"/>
            <a:ext cx="3577213" cy="369332"/>
          </a:xfrm>
          <a:prstGeom prst="rect">
            <a:avLst/>
          </a:prstGeom>
          <a:noFill/>
        </p:spPr>
        <p:txBody>
          <a:bodyPr wrap="square" rtlCol="0">
            <a:spAutoFit/>
          </a:bodyPr>
          <a:lstStyle/>
          <a:p>
            <a:r>
              <a:rPr lang="en-US" dirty="0">
                <a:latin typeface="Lub Dub Bold" panose="020B0803030403020204" pitchFamily="34" charset="0"/>
              </a:rPr>
              <a:t>Healthcare System</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
        <p:nvSpPr>
          <p:cNvPr id="3" name="TextBox 2">
            <a:extLst>
              <a:ext uri="{FF2B5EF4-FFF2-40B4-BE49-F238E27FC236}">
                <a16:creationId xmlns:a16="http://schemas.microsoft.com/office/drawing/2014/main" id="{0097836B-EDC0-129A-3219-178A7CDCF973}"/>
              </a:ext>
            </a:extLst>
          </p:cNvPr>
          <p:cNvSpPr txBox="1"/>
          <p:nvPr/>
        </p:nvSpPr>
        <p:spPr>
          <a:xfrm>
            <a:off x="1493461" y="6017283"/>
            <a:ext cx="3577212" cy="261610"/>
          </a:xfrm>
          <a:prstGeom prst="rect">
            <a:avLst/>
          </a:prstGeom>
          <a:noFill/>
        </p:spPr>
        <p:txBody>
          <a:bodyPr wrap="square" rtlCol="0">
            <a:spAutoFit/>
          </a:bodyPr>
          <a:lstStyle/>
          <a:p>
            <a:r>
              <a:rPr lang="en-US" sz="1100" dirty="0">
                <a:latin typeface="Lub Dub Condensed" panose="020B0506030403020204" pitchFamily="34" charset="0"/>
              </a:rPr>
              <a:t>*Adapted from Figure 6 in guideline document.</a:t>
            </a:r>
          </a:p>
        </p:txBody>
      </p:sp>
    </p:spTree>
    <p:extLst>
      <p:ext uri="{BB962C8B-B14F-4D97-AF65-F5344CB8AC3E}">
        <p14:creationId xmlns:p14="http://schemas.microsoft.com/office/powerpoint/2010/main" val="214725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8B655BF-B770-B13E-1BE2-AFBB58BA011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846343" y="1110409"/>
            <a:ext cx="3003875" cy="1565588"/>
          </a:xfrm>
          <a:prstGeom prst="rect">
            <a:avLst/>
          </a:prstGeom>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id="{C8F98820-862E-C85D-F877-664B6DDB790B}"/>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34515" y="1117035"/>
            <a:ext cx="3003875" cy="1565588"/>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4B7C2EB3-76C0-1DFC-F754-C51204A3DEC0}"/>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02812" y="1113722"/>
            <a:ext cx="3003875" cy="1565588"/>
          </a:xfrm>
          <a:prstGeom prst="rect">
            <a:avLst/>
          </a:prstGeom>
          <a:effectLst>
            <a:outerShdw blurRad="63500" sx="102000" sy="102000" algn="ctr" rotWithShape="0">
              <a:prstClr val="black">
                <a:alpha val="40000"/>
              </a:prstClr>
            </a:outerShdw>
          </a:effectLst>
        </p:spPr>
      </p:pic>
      <p:sp>
        <p:nvSpPr>
          <p:cNvPr id="3" name="Content Placeholder 2">
            <a:extLst>
              <a:ext uri="{FF2B5EF4-FFF2-40B4-BE49-F238E27FC236}">
                <a16:creationId xmlns:a16="http://schemas.microsoft.com/office/drawing/2014/main" id="{69F76638-1449-9CE7-64AC-B56BCF95FFC0}"/>
              </a:ext>
              <a:ext uri="{C183D7F6-B498-43B3-948B-1728B52AA6E4}">
                <adec:decorative xmlns:adec="http://schemas.microsoft.com/office/drawing/2017/decorative" val="1"/>
              </a:ext>
            </a:extLst>
          </p:cNvPr>
          <p:cNvSpPr txBox="1">
            <a:spLocks/>
          </p:cNvSpPr>
          <p:nvPr/>
        </p:nvSpPr>
        <p:spPr>
          <a:xfrm>
            <a:off x="805070" y="2282877"/>
            <a:ext cx="3001806" cy="403418"/>
          </a:xfrm>
          <a:prstGeom prst="rect">
            <a:avLst/>
          </a:prstGeom>
          <a:solidFill>
            <a:srgbClr val="FFFFFF">
              <a:alpha val="96078"/>
            </a:srgb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000" u="sng" dirty="0">
              <a:latin typeface="Lub Dub Heavy" panose="020B0903030403020204" pitchFamily="34" charset="0"/>
            </a:endParaRPr>
          </a:p>
        </p:txBody>
      </p:sp>
      <p:sp>
        <p:nvSpPr>
          <p:cNvPr id="14" name="Content Placeholder 2">
            <a:extLst>
              <a:ext uri="{FF2B5EF4-FFF2-40B4-BE49-F238E27FC236}">
                <a16:creationId xmlns:a16="http://schemas.microsoft.com/office/drawing/2014/main" id="{C2FD40F4-B552-14CE-DB8D-D1649292C14F}"/>
              </a:ext>
              <a:ext uri="{C183D7F6-B498-43B3-948B-1728B52AA6E4}">
                <adec:decorative xmlns:adec="http://schemas.microsoft.com/office/drawing/2017/decorative" val="1"/>
              </a:ext>
            </a:extLst>
          </p:cNvPr>
          <p:cNvSpPr txBox="1">
            <a:spLocks/>
          </p:cNvSpPr>
          <p:nvPr/>
        </p:nvSpPr>
        <p:spPr>
          <a:xfrm>
            <a:off x="4331868" y="2286623"/>
            <a:ext cx="3003210" cy="403418"/>
          </a:xfrm>
          <a:prstGeom prst="rect">
            <a:avLst/>
          </a:prstGeom>
          <a:solidFill>
            <a:srgbClr val="FFFFFF">
              <a:alpha val="96078"/>
            </a:srgb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000" u="sng" dirty="0">
              <a:latin typeface="Lub Dub Heavy" panose="020B0903030403020204" pitchFamily="34" charset="0"/>
            </a:endParaRPr>
          </a:p>
        </p:txBody>
      </p:sp>
      <p:sp>
        <p:nvSpPr>
          <p:cNvPr id="16" name="Content Placeholder 2">
            <a:extLst>
              <a:ext uri="{FF2B5EF4-FFF2-40B4-BE49-F238E27FC236}">
                <a16:creationId xmlns:a16="http://schemas.microsoft.com/office/drawing/2014/main" id="{469AC693-7CFB-D2BB-F4B4-7D2E78B6A9BE}"/>
              </a:ext>
              <a:ext uri="{C183D7F6-B498-43B3-948B-1728B52AA6E4}">
                <adec:decorative xmlns:adec="http://schemas.microsoft.com/office/drawing/2017/decorative" val="1"/>
              </a:ext>
            </a:extLst>
          </p:cNvPr>
          <p:cNvSpPr txBox="1">
            <a:spLocks/>
          </p:cNvSpPr>
          <p:nvPr/>
        </p:nvSpPr>
        <p:spPr>
          <a:xfrm>
            <a:off x="7841974" y="2277293"/>
            <a:ext cx="3011556" cy="403418"/>
          </a:xfrm>
          <a:prstGeom prst="rect">
            <a:avLst/>
          </a:prstGeom>
          <a:solidFill>
            <a:srgbClr val="FFFFFF">
              <a:alpha val="96078"/>
            </a:srgb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000" u="sng" dirty="0">
              <a:latin typeface="Lub Dub Heavy" panose="020B0903030403020204" pitchFamily="34" charset="0"/>
            </a:endParaRPr>
          </a:p>
        </p:txBody>
      </p:sp>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Nutrition for a Healthy Heart</a:t>
            </a:r>
          </a:p>
        </p:txBody>
      </p:sp>
      <p:sp>
        <p:nvSpPr>
          <p:cNvPr id="19" name="Content Placeholder 2">
            <a:extLst>
              <a:ext uri="{FF2B5EF4-FFF2-40B4-BE49-F238E27FC236}">
                <a16:creationId xmlns:a16="http://schemas.microsoft.com/office/drawing/2014/main" id="{62403F55-4FD5-5BC8-7E12-2C10907A4FAF}"/>
              </a:ext>
            </a:extLst>
          </p:cNvPr>
          <p:cNvSpPr txBox="1">
            <a:spLocks/>
          </p:cNvSpPr>
          <p:nvPr/>
        </p:nvSpPr>
        <p:spPr>
          <a:xfrm>
            <a:off x="808384" y="2286190"/>
            <a:ext cx="3001806" cy="403418"/>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u="sng" dirty="0">
                <a:latin typeface="Lub Dub Heavy" panose="020B0903030403020204" pitchFamily="34" charset="0"/>
              </a:rPr>
              <a:t>Choose These</a:t>
            </a:r>
          </a:p>
        </p:txBody>
      </p:sp>
      <p:sp>
        <p:nvSpPr>
          <p:cNvPr id="6" name="TextBox 5">
            <a:extLst>
              <a:ext uri="{FF2B5EF4-FFF2-40B4-BE49-F238E27FC236}">
                <a16:creationId xmlns:a16="http://schemas.microsoft.com/office/drawing/2014/main" id="{D16A303D-95A1-95F3-4D8E-86FF45ACB3E3}"/>
              </a:ext>
            </a:extLst>
          </p:cNvPr>
          <p:cNvSpPr txBox="1"/>
          <p:nvPr/>
        </p:nvSpPr>
        <p:spPr>
          <a:xfrm>
            <a:off x="1109283" y="2779204"/>
            <a:ext cx="2375322" cy="2896242"/>
          </a:xfrm>
          <a:prstGeom prst="rect">
            <a:avLst/>
          </a:prstGeom>
          <a:noFill/>
        </p:spPr>
        <p:txBody>
          <a:bodyPr wrap="square">
            <a:spAutoFit/>
          </a:bodyPr>
          <a:lstStyle/>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Vegetables, fruit</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Legumes, nuts</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Whole grains</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Lean protein</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Complex carbohydrates</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Dietary fiber</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Monounsaturated fat </a:t>
            </a:r>
            <a:r>
              <a:rPr lang="en-US" sz="1400" dirty="0">
                <a:latin typeface="Lub Dub Condensed" panose="020B0506030403020204" pitchFamily="34" charset="0"/>
              </a:rPr>
              <a:t>(≤20% of daily calories; </a:t>
            </a:r>
            <a:br>
              <a:rPr lang="en-US" sz="1400" dirty="0">
                <a:latin typeface="Lub Dub Condensed" panose="020B0506030403020204" pitchFamily="34" charset="0"/>
              </a:rPr>
            </a:br>
            <a:r>
              <a:rPr lang="en-US" sz="1400" dirty="0">
                <a:latin typeface="Lub Dub Condensed" panose="020B0506030403020204" pitchFamily="34" charset="0"/>
              </a:rPr>
              <a:t>eg, olive oil)</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Polyunsaturated fat </a:t>
            </a:r>
            <a:r>
              <a:rPr lang="en-US" sz="1400" dirty="0">
                <a:latin typeface="Lub Dub Condensed" panose="020B0506030403020204" pitchFamily="34" charset="0"/>
              </a:rPr>
              <a:t>(≤10% of daily calories; e</a:t>
            </a:r>
            <a:br>
              <a:rPr lang="en-US" sz="1400" dirty="0">
                <a:latin typeface="Lub Dub Condensed" panose="020B0506030403020204" pitchFamily="34" charset="0"/>
              </a:rPr>
            </a:br>
            <a:r>
              <a:rPr lang="en-US" sz="1400" dirty="0">
                <a:latin typeface="Lub Dub Condensed" panose="020B0506030403020204" pitchFamily="34" charset="0"/>
              </a:rPr>
              <a:t>g, salmon)</a:t>
            </a:r>
            <a:endParaRPr lang="en-US" sz="1600" dirty="0">
              <a:latin typeface="Lub Dub Condensed" panose="020B0506030403020204" pitchFamily="34" charset="0"/>
            </a:endParaRPr>
          </a:p>
        </p:txBody>
      </p:sp>
      <p:sp>
        <p:nvSpPr>
          <p:cNvPr id="12" name="Content Placeholder 2">
            <a:extLst>
              <a:ext uri="{FF2B5EF4-FFF2-40B4-BE49-F238E27FC236}">
                <a16:creationId xmlns:a16="http://schemas.microsoft.com/office/drawing/2014/main" id="{B6BA2007-CB98-7951-F6EF-CBCE7FAECCA9}"/>
              </a:ext>
            </a:extLst>
          </p:cNvPr>
          <p:cNvSpPr txBox="1">
            <a:spLocks/>
          </p:cNvSpPr>
          <p:nvPr/>
        </p:nvSpPr>
        <p:spPr>
          <a:xfrm>
            <a:off x="4335182" y="2271274"/>
            <a:ext cx="3003210" cy="403418"/>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u="sng" dirty="0">
                <a:latin typeface="Lub Dub Heavy" panose="020B0903030403020204" pitchFamily="34" charset="0"/>
              </a:rPr>
              <a:t>Instead of These</a:t>
            </a:r>
          </a:p>
        </p:txBody>
      </p:sp>
      <p:sp>
        <p:nvSpPr>
          <p:cNvPr id="7" name="TextBox 6">
            <a:extLst>
              <a:ext uri="{FF2B5EF4-FFF2-40B4-BE49-F238E27FC236}">
                <a16:creationId xmlns:a16="http://schemas.microsoft.com/office/drawing/2014/main" id="{0384DA33-3AEA-0A59-E1F4-A03BDC75D7EA}"/>
              </a:ext>
            </a:extLst>
          </p:cNvPr>
          <p:cNvSpPr txBox="1"/>
          <p:nvPr/>
        </p:nvSpPr>
        <p:spPr>
          <a:xfrm>
            <a:off x="4541991" y="2779204"/>
            <a:ext cx="2712249" cy="2693110"/>
          </a:xfrm>
          <a:prstGeom prst="rect">
            <a:avLst/>
          </a:prstGeom>
          <a:noFill/>
        </p:spPr>
        <p:txBody>
          <a:bodyPr wrap="square">
            <a:spAutoFit/>
          </a:bodyPr>
          <a:lstStyle/>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Saturated fat </a:t>
            </a:r>
            <a:br>
              <a:rPr lang="en-US" sz="1600" dirty="0">
                <a:latin typeface="Lub Dub Condensed" panose="020B0506030403020204" pitchFamily="34" charset="0"/>
              </a:rPr>
            </a:br>
            <a:r>
              <a:rPr lang="en-US" sz="1400" dirty="0">
                <a:latin typeface="Lub Dub Condensed" panose="020B0506030403020204" pitchFamily="34" charset="0"/>
              </a:rPr>
              <a:t>(≤6% of daily calories)</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Dietary sodium </a:t>
            </a:r>
            <a:br>
              <a:rPr lang="en-US" sz="1600" dirty="0">
                <a:latin typeface="Lub Dub Condensed" panose="020B0506030403020204" pitchFamily="34" charset="0"/>
              </a:rPr>
            </a:br>
            <a:r>
              <a:rPr lang="en-US" sz="1400" dirty="0">
                <a:latin typeface="Lub Dub Condensed" panose="020B0506030403020204" pitchFamily="34" charset="0"/>
              </a:rPr>
              <a:t>(1500-&lt;2300 mg/day)</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Processed meat </a:t>
            </a:r>
            <a:br>
              <a:rPr lang="en-US" sz="1600" dirty="0">
                <a:latin typeface="Lub Dub Condensed" panose="020B0506030403020204" pitchFamily="34" charset="0"/>
              </a:rPr>
            </a:br>
            <a:r>
              <a:rPr lang="en-US" sz="1400" dirty="0">
                <a:latin typeface="Lub Dub Condensed" panose="020B0506030403020204" pitchFamily="34" charset="0"/>
              </a:rPr>
              <a:t>(eg, cured hot dogs)</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Refined carbohydrates </a:t>
            </a:r>
            <a:br>
              <a:rPr lang="en-US" sz="1600" dirty="0">
                <a:latin typeface="Lub Dub Condensed" panose="020B0506030403020204" pitchFamily="34" charset="0"/>
              </a:rPr>
            </a:br>
            <a:r>
              <a:rPr lang="en-US" sz="1400" dirty="0">
                <a:latin typeface="Lub Dub Condensed" panose="020B0506030403020204" pitchFamily="34" charset="0"/>
              </a:rPr>
              <a:t>(eg, white rice)</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Sugar-sweetened beverages </a:t>
            </a:r>
            <a:br>
              <a:rPr lang="en-US" sz="1600" dirty="0">
                <a:latin typeface="Lub Dub Condensed" panose="020B0506030403020204" pitchFamily="34" charset="0"/>
              </a:rPr>
            </a:br>
            <a:r>
              <a:rPr lang="en-US" sz="1400" dirty="0">
                <a:latin typeface="Lub Dub Condensed" panose="020B0506030403020204" pitchFamily="34" charset="0"/>
              </a:rPr>
              <a:t>(eg, sugar-added soft drinks, fruit drinks)</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Alcoholic beverages</a:t>
            </a:r>
          </a:p>
        </p:txBody>
      </p:sp>
      <p:sp>
        <p:nvSpPr>
          <p:cNvPr id="21" name="Content Placeholder 2">
            <a:extLst>
              <a:ext uri="{FF2B5EF4-FFF2-40B4-BE49-F238E27FC236}">
                <a16:creationId xmlns:a16="http://schemas.microsoft.com/office/drawing/2014/main" id="{3CCC9796-987A-0A86-A1EB-383B5853757C}"/>
              </a:ext>
            </a:extLst>
          </p:cNvPr>
          <p:cNvSpPr txBox="1">
            <a:spLocks/>
          </p:cNvSpPr>
          <p:nvPr/>
        </p:nvSpPr>
        <p:spPr>
          <a:xfrm>
            <a:off x="7845288" y="2280606"/>
            <a:ext cx="3011556" cy="403418"/>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u="sng" dirty="0">
                <a:latin typeface="Lub Dub Heavy" panose="020B0903030403020204" pitchFamily="34" charset="0"/>
              </a:rPr>
              <a:t>AVOID </a:t>
            </a:r>
            <a:r>
              <a:rPr lang="en-US" sz="2000" i="1" u="sng" dirty="0">
                <a:latin typeface="Lub Dub Heavy" panose="020B0903030403020204" pitchFamily="34" charset="0"/>
              </a:rPr>
              <a:t>TRANS </a:t>
            </a:r>
            <a:r>
              <a:rPr lang="en-US" sz="2000" u="sng" dirty="0">
                <a:latin typeface="Lub Dub Heavy" panose="020B0903030403020204" pitchFamily="34" charset="0"/>
              </a:rPr>
              <a:t>FAT</a:t>
            </a:r>
          </a:p>
        </p:txBody>
      </p:sp>
      <p:sp>
        <p:nvSpPr>
          <p:cNvPr id="8" name="TextBox 7">
            <a:extLst>
              <a:ext uri="{FF2B5EF4-FFF2-40B4-BE49-F238E27FC236}">
                <a16:creationId xmlns:a16="http://schemas.microsoft.com/office/drawing/2014/main" id="{DA4D31D6-A663-213E-799D-68F87118EE42}"/>
              </a:ext>
            </a:extLst>
          </p:cNvPr>
          <p:cNvSpPr txBox="1"/>
          <p:nvPr/>
        </p:nvSpPr>
        <p:spPr>
          <a:xfrm>
            <a:off x="8387531" y="2770495"/>
            <a:ext cx="1766662" cy="957250"/>
          </a:xfrm>
          <a:prstGeom prst="rect">
            <a:avLst/>
          </a:prstGeom>
          <a:noFill/>
        </p:spPr>
        <p:txBody>
          <a:bodyPr wrap="square">
            <a:spAutoFit/>
          </a:bodyPr>
          <a:lstStyle/>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Baked goods</a:t>
            </a:r>
          </a:p>
          <a:p>
            <a:pPr marL="234950" indent="-234950">
              <a:lnSpc>
                <a:spcPct val="80000"/>
              </a:lnSpc>
              <a:spcAft>
                <a:spcPts val="600"/>
              </a:spcAft>
              <a:buFont typeface="Arial" panose="020B0604020202020204" pitchFamily="34" charset="0"/>
              <a:buChar char="•"/>
            </a:pPr>
            <a:r>
              <a:rPr lang="en-US" sz="1600" dirty="0">
                <a:latin typeface="Lub Dub Condensed" panose="020B0506030403020204" pitchFamily="34" charset="0"/>
              </a:rPr>
              <a:t>Fried foods with hydrogenated oil/shortening</a:t>
            </a:r>
          </a:p>
        </p:txBody>
      </p:sp>
      <p:sp>
        <p:nvSpPr>
          <p:cNvPr id="9" name="Round Same Side Corner Rectangle 60">
            <a:extLst>
              <a:ext uri="{FF2B5EF4-FFF2-40B4-BE49-F238E27FC236}">
                <a16:creationId xmlns:a16="http://schemas.microsoft.com/office/drawing/2014/main" id="{06BEC3FA-DAF4-2B80-8A78-8899A8710035}"/>
              </a:ext>
              <a:ext uri="{C183D7F6-B498-43B3-948B-1728B52AA6E4}">
                <adec:decorative xmlns:adec="http://schemas.microsoft.com/office/drawing/2017/decorative" val="1"/>
              </a:ext>
            </a:extLst>
          </p:cNvPr>
          <p:cNvSpPr/>
          <p:nvPr/>
        </p:nvSpPr>
        <p:spPr>
          <a:xfrm>
            <a:off x="7737801" y="3949573"/>
            <a:ext cx="3373749" cy="1846217"/>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0" name="Round Same Side Corner Rectangle 60">
            <a:extLst>
              <a:ext uri="{FF2B5EF4-FFF2-40B4-BE49-F238E27FC236}">
                <a16:creationId xmlns:a16="http://schemas.microsoft.com/office/drawing/2014/main" id="{2E8CED6A-687F-1AC5-33AF-E8DC67778FB5}"/>
              </a:ext>
              <a:ext uri="{C183D7F6-B498-43B3-948B-1728B52AA6E4}">
                <adec:decorative xmlns:adec="http://schemas.microsoft.com/office/drawing/2017/decorative" val="0"/>
              </a:ext>
            </a:extLst>
          </p:cNvPr>
          <p:cNvSpPr/>
          <p:nvPr/>
        </p:nvSpPr>
        <p:spPr>
          <a:xfrm>
            <a:off x="7741920" y="3953692"/>
            <a:ext cx="3373749" cy="1846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In patients with CCD, the use of nonprescription or dietary supplements, including omega-3 fatty acid, vitamins C, D, E, beta-carotene, and calcium, is not beneficial to reduce the risk of acute CVD events. </a:t>
            </a:r>
          </a:p>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(Class 3: No Benefit)</a:t>
            </a:r>
          </a:p>
        </p:txBody>
      </p:sp>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2810516" y="5993027"/>
            <a:ext cx="6570969" cy="222702"/>
          </a:xfrm>
        </p:spPr>
        <p:txBody>
          <a:bodyPr/>
          <a:lstStyle/>
          <a:p>
            <a:pPr algn="ctr"/>
            <a:r>
              <a:rPr lang="en-US" b="1" dirty="0"/>
              <a:t>Abbreviations</a:t>
            </a:r>
            <a:r>
              <a:rPr lang="en-US" dirty="0"/>
              <a:t>: CCD indicates chronic coronary disease; CVD, cardiovascular disease; and mg, milligram.</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340673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60">
            <a:extLst>
              <a:ext uri="{FF2B5EF4-FFF2-40B4-BE49-F238E27FC236}">
                <a16:creationId xmlns:a16="http://schemas.microsoft.com/office/drawing/2014/main" id="{D2BFBA9B-3821-96F4-F80D-7A96DAACD7A2}"/>
              </a:ext>
              <a:ext uri="{C183D7F6-B498-43B3-948B-1728B52AA6E4}">
                <adec:decorative xmlns:adec="http://schemas.microsoft.com/office/drawing/2017/decorative" val="1"/>
              </a:ext>
            </a:extLst>
          </p:cNvPr>
          <p:cNvSpPr/>
          <p:nvPr/>
        </p:nvSpPr>
        <p:spPr>
          <a:xfrm>
            <a:off x="914400" y="3722628"/>
            <a:ext cx="4522573" cy="871144"/>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Screen and Treat Mental Health Conditions</a:t>
            </a:r>
          </a:p>
        </p:txBody>
      </p:sp>
      <p:pic>
        <p:nvPicPr>
          <p:cNvPr id="8" name="Picture 7">
            <a:extLst>
              <a:ext uri="{FF2B5EF4-FFF2-40B4-BE49-F238E27FC236}">
                <a16:creationId xmlns:a16="http://schemas.microsoft.com/office/drawing/2014/main" id="{D7E9F048-2CBE-E560-E8E3-D6B3AFDF18B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71777" y="1272747"/>
            <a:ext cx="4457246" cy="2323069"/>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3BE5D60E-5B18-D0E8-3408-9A18678A787F}"/>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18421" y="1272747"/>
            <a:ext cx="4481384" cy="2335426"/>
          </a:xfrm>
          <a:prstGeom prst="rect">
            <a:avLst/>
          </a:prstGeom>
          <a:effectLst>
            <a:outerShdw blurRad="63500" sx="102000" sy="102000" algn="ctr" rotWithShape="0">
              <a:prstClr val="black">
                <a:alpha val="40000"/>
              </a:prstClr>
            </a:outerShdw>
          </a:effectLst>
        </p:spPr>
      </p:pic>
      <p:sp>
        <p:nvSpPr>
          <p:cNvPr id="10" name="Content Placeholder 2">
            <a:extLst>
              <a:ext uri="{FF2B5EF4-FFF2-40B4-BE49-F238E27FC236}">
                <a16:creationId xmlns:a16="http://schemas.microsoft.com/office/drawing/2014/main" id="{10C75EE0-225E-AA1D-667F-C009D6A788EE}"/>
              </a:ext>
              <a:ext uri="{C183D7F6-B498-43B3-948B-1728B52AA6E4}">
                <adec:decorative xmlns:adec="http://schemas.microsoft.com/office/drawing/2017/decorative" val="1"/>
              </a:ext>
            </a:extLst>
          </p:cNvPr>
          <p:cNvSpPr txBox="1">
            <a:spLocks/>
          </p:cNvSpPr>
          <p:nvPr/>
        </p:nvSpPr>
        <p:spPr>
          <a:xfrm>
            <a:off x="963828" y="3093761"/>
            <a:ext cx="4460788" cy="514412"/>
          </a:xfrm>
          <a:prstGeom prst="rect">
            <a:avLst/>
          </a:prstGeom>
          <a:solidFill>
            <a:srgbClr val="FFFFFF">
              <a:alpha val="96078"/>
            </a:srgb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u="sng" dirty="0">
              <a:latin typeface="Lub Dub Heavy" panose="020B0903030403020204" pitchFamily="34" charset="0"/>
            </a:endParaRPr>
          </a:p>
        </p:txBody>
      </p:sp>
      <p:sp>
        <p:nvSpPr>
          <p:cNvPr id="3" name="Content Placeholder 2">
            <a:extLst>
              <a:ext uri="{FF2B5EF4-FFF2-40B4-BE49-F238E27FC236}">
                <a16:creationId xmlns:a16="http://schemas.microsoft.com/office/drawing/2014/main" id="{4CE2A5DA-6EB6-9903-6D5F-2DB752A5C672}"/>
              </a:ext>
            </a:extLst>
          </p:cNvPr>
          <p:cNvSpPr txBox="1">
            <a:spLocks/>
          </p:cNvSpPr>
          <p:nvPr/>
        </p:nvSpPr>
        <p:spPr>
          <a:xfrm>
            <a:off x="966935" y="3096870"/>
            <a:ext cx="4460788" cy="514412"/>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latin typeface="Lub Dub Heavy" panose="020B0903030403020204" pitchFamily="34" charset="0"/>
              </a:rPr>
              <a:t>Screen for depression.</a:t>
            </a:r>
          </a:p>
        </p:txBody>
      </p:sp>
      <p:sp>
        <p:nvSpPr>
          <p:cNvPr id="5" name="Round Same Side Corner Rectangle 60">
            <a:extLst>
              <a:ext uri="{FF2B5EF4-FFF2-40B4-BE49-F238E27FC236}">
                <a16:creationId xmlns:a16="http://schemas.microsoft.com/office/drawing/2014/main" id="{85A794E4-0EFE-DCAF-7B79-51D215C01794}"/>
              </a:ext>
              <a:ext uri="{C183D7F6-B498-43B3-948B-1728B52AA6E4}">
                <adec:decorative xmlns:adec="http://schemas.microsoft.com/office/drawing/2017/decorative" val="0"/>
              </a:ext>
            </a:extLst>
          </p:cNvPr>
          <p:cNvSpPr/>
          <p:nvPr/>
        </p:nvSpPr>
        <p:spPr>
          <a:xfrm>
            <a:off x="914400" y="3722628"/>
            <a:ext cx="4522573" cy="87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In patients with CCD, targeted discussions and screening for mental health is reasonable for clinicians to assess and to refer for additional mental health evaluation and management. (Class 2a)</a:t>
            </a:r>
          </a:p>
        </p:txBody>
      </p:sp>
      <p:graphicFrame>
        <p:nvGraphicFramePr>
          <p:cNvPr id="15" name="Table 14">
            <a:extLst>
              <a:ext uri="{FF2B5EF4-FFF2-40B4-BE49-F238E27FC236}">
                <a16:creationId xmlns:a16="http://schemas.microsoft.com/office/drawing/2014/main" id="{DFD51843-FBEF-9C30-918A-DF70E8D0B6B2}"/>
              </a:ext>
            </a:extLst>
          </p:cNvPr>
          <p:cNvGraphicFramePr>
            <a:graphicFrameLocks noGrp="1"/>
          </p:cNvGraphicFramePr>
          <p:nvPr>
            <p:extLst>
              <p:ext uri="{D42A27DB-BD31-4B8C-83A1-F6EECF244321}">
                <p14:modId xmlns:p14="http://schemas.microsoft.com/office/powerpoint/2010/main" val="1601244508"/>
              </p:ext>
            </p:extLst>
          </p:nvPr>
        </p:nvGraphicFramePr>
        <p:xfrm>
          <a:off x="806848" y="4727156"/>
          <a:ext cx="4757929" cy="863132"/>
        </p:xfrm>
        <a:graphic>
          <a:graphicData uri="http://schemas.openxmlformats.org/drawingml/2006/table">
            <a:tbl>
              <a:tblPr firstRow="1" firstCol="1" bandRow="1"/>
              <a:tblGrid>
                <a:gridCol w="2393918">
                  <a:extLst>
                    <a:ext uri="{9D8B030D-6E8A-4147-A177-3AD203B41FA5}">
                      <a16:colId xmlns:a16="http://schemas.microsoft.com/office/drawing/2014/main" val="449996088"/>
                    </a:ext>
                  </a:extLst>
                </a:gridCol>
                <a:gridCol w="515875">
                  <a:extLst>
                    <a:ext uri="{9D8B030D-6E8A-4147-A177-3AD203B41FA5}">
                      <a16:colId xmlns:a16="http://schemas.microsoft.com/office/drawing/2014/main" val="641708734"/>
                    </a:ext>
                  </a:extLst>
                </a:gridCol>
                <a:gridCol w="541395">
                  <a:extLst>
                    <a:ext uri="{9D8B030D-6E8A-4147-A177-3AD203B41FA5}">
                      <a16:colId xmlns:a16="http://schemas.microsoft.com/office/drawing/2014/main" val="1659436456"/>
                    </a:ext>
                  </a:extLst>
                </a:gridCol>
                <a:gridCol w="714558">
                  <a:extLst>
                    <a:ext uri="{9D8B030D-6E8A-4147-A177-3AD203B41FA5}">
                      <a16:colId xmlns:a16="http://schemas.microsoft.com/office/drawing/2014/main" val="2676503164"/>
                    </a:ext>
                  </a:extLst>
                </a:gridCol>
                <a:gridCol w="592183">
                  <a:extLst>
                    <a:ext uri="{9D8B030D-6E8A-4147-A177-3AD203B41FA5}">
                      <a16:colId xmlns:a16="http://schemas.microsoft.com/office/drawing/2014/main" val="3415232076"/>
                    </a:ext>
                  </a:extLst>
                </a:gridCol>
              </a:tblGrid>
              <a:tr h="280273">
                <a:tc>
                  <a:txBody>
                    <a:bodyPr/>
                    <a:lstStyle/>
                    <a:p>
                      <a:pPr marL="9525" marR="0" indent="-9525" algn="ctr">
                        <a:lnSpc>
                          <a:spcPct val="100000"/>
                        </a:lnSpc>
                        <a:spcBef>
                          <a:spcPts val="0"/>
                        </a:spcBef>
                        <a:spcAft>
                          <a:spcPts val="0"/>
                        </a:spcAft>
                      </a:pPr>
                      <a:r>
                        <a:rPr lang="en-US" sz="1050" b="1"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Over the past 2 weeks, how often have you been bothered by the following problems?</a:t>
                      </a:r>
                      <a:endParaRPr lang="en-US" sz="10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9525" marR="0" indent="-19050" algn="ctr">
                        <a:lnSpc>
                          <a:spcPct val="100000"/>
                        </a:lnSpc>
                        <a:spcBef>
                          <a:spcPts val="0"/>
                        </a:spcBef>
                        <a:spcAft>
                          <a:spcPts val="0"/>
                        </a:spcAft>
                      </a:pPr>
                      <a:r>
                        <a:rPr lang="en-US" sz="1050" b="1"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Not at all</a:t>
                      </a:r>
                      <a:endParaRPr lang="en-US" sz="10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9525" marR="0" indent="-19050" algn="ctr">
                        <a:lnSpc>
                          <a:spcPct val="100000"/>
                        </a:lnSpc>
                        <a:spcBef>
                          <a:spcPts val="0"/>
                        </a:spcBef>
                        <a:spcAft>
                          <a:spcPts val="0"/>
                        </a:spcAft>
                      </a:pPr>
                      <a:r>
                        <a:rPr lang="en-US" sz="1050" b="1"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Several days</a:t>
                      </a:r>
                      <a:endParaRPr lang="en-US" sz="10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9525" marR="0" indent="-19050" algn="ctr">
                        <a:lnSpc>
                          <a:spcPct val="100000"/>
                        </a:lnSpc>
                        <a:spcBef>
                          <a:spcPts val="0"/>
                        </a:spcBef>
                        <a:spcAft>
                          <a:spcPts val="0"/>
                        </a:spcAft>
                      </a:pPr>
                      <a:r>
                        <a:rPr lang="en-US" sz="1050" b="1"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More than</a:t>
                      </a:r>
                      <a:endParaRPr lang="en-US" sz="10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p>
                      <a:pPr marL="9525" marR="0" indent="-19050" algn="ctr">
                        <a:lnSpc>
                          <a:spcPct val="100000"/>
                        </a:lnSpc>
                        <a:spcBef>
                          <a:spcPts val="0"/>
                        </a:spcBef>
                        <a:spcAft>
                          <a:spcPts val="0"/>
                        </a:spcAft>
                      </a:pPr>
                      <a:r>
                        <a:rPr lang="en-US" sz="1050" b="1"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half the days</a:t>
                      </a:r>
                      <a:endParaRPr lang="en-US" sz="10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0" marR="0" indent="0" algn="ctr">
                        <a:lnSpc>
                          <a:spcPct val="100000"/>
                        </a:lnSpc>
                        <a:spcBef>
                          <a:spcPts val="0"/>
                        </a:spcBef>
                        <a:spcAft>
                          <a:spcPts val="0"/>
                        </a:spcAft>
                      </a:pPr>
                      <a:r>
                        <a:rPr lang="en-US" sz="1050" b="1"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Nearly every day</a:t>
                      </a:r>
                      <a:endParaRPr lang="en-US" sz="1000" b="1"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251830925"/>
                  </a:ext>
                </a:extLst>
              </a:tr>
              <a:tr h="191536">
                <a:tc>
                  <a:txBody>
                    <a:bodyPr/>
                    <a:lstStyle/>
                    <a:p>
                      <a:pPr marL="9525" marR="0" indent="-19050">
                        <a:lnSpc>
                          <a:spcPct val="100000"/>
                        </a:lnSpc>
                        <a:spcBef>
                          <a:spcPts val="0"/>
                        </a:spcBef>
                        <a:spcAft>
                          <a:spcPts val="0"/>
                        </a:spcAft>
                      </a:pPr>
                      <a:r>
                        <a:rPr lang="en-US" sz="1050" b="1" dirty="0">
                          <a:effectLst/>
                          <a:latin typeface="Lub Dub Condensed" panose="020B0506030403020204" pitchFamily="34" charset="0"/>
                          <a:ea typeface="Calibri" panose="020F0502020204030204" pitchFamily="34" charset="0"/>
                          <a:cs typeface="Arial" panose="020B0604020202020204" pitchFamily="34" charset="0"/>
                        </a:rPr>
                        <a:t>Little interest or pleasure in doing things</a:t>
                      </a:r>
                      <a:endParaRPr lang="en-US" sz="10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219710" marR="0" indent="-228600" algn="ctr">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0</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1</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2</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3</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270617"/>
                  </a:ext>
                </a:extLst>
              </a:tr>
              <a:tr h="191536">
                <a:tc>
                  <a:txBody>
                    <a:bodyPr/>
                    <a:lstStyle/>
                    <a:p>
                      <a:pPr marL="9525" marR="0" indent="-9525">
                        <a:lnSpc>
                          <a:spcPct val="100000"/>
                        </a:lnSpc>
                        <a:spcBef>
                          <a:spcPts val="0"/>
                        </a:spcBef>
                        <a:spcAft>
                          <a:spcPts val="0"/>
                        </a:spcAft>
                      </a:pPr>
                      <a:r>
                        <a:rPr lang="en-US" sz="1050" b="1" dirty="0">
                          <a:effectLst/>
                          <a:latin typeface="Lub Dub Condensed" panose="020B0506030403020204" pitchFamily="34" charset="0"/>
                          <a:ea typeface="Calibri" panose="020F0502020204030204" pitchFamily="34" charset="0"/>
                          <a:cs typeface="Arial" panose="020B0604020202020204" pitchFamily="34" charset="0"/>
                        </a:rPr>
                        <a:t>Feeling down, depressed, or hopeless</a:t>
                      </a:r>
                      <a:endParaRPr lang="en-US" sz="10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19710" marR="0" indent="-228600" algn="ctr">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0</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1</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2</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3</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4257333"/>
                  </a:ext>
                </a:extLst>
              </a:tr>
            </a:tbl>
          </a:graphicData>
        </a:graphic>
      </p:graphicFrame>
      <p:sp>
        <p:nvSpPr>
          <p:cNvPr id="18" name="TextBox 17">
            <a:extLst>
              <a:ext uri="{FF2B5EF4-FFF2-40B4-BE49-F238E27FC236}">
                <a16:creationId xmlns:a16="http://schemas.microsoft.com/office/drawing/2014/main" id="{427FFCE3-A2F4-6F67-2E39-FD2D3DEC7D78}"/>
              </a:ext>
            </a:extLst>
          </p:cNvPr>
          <p:cNvSpPr txBox="1"/>
          <p:nvPr/>
        </p:nvSpPr>
        <p:spPr>
          <a:xfrm>
            <a:off x="762000" y="5588042"/>
            <a:ext cx="3629025" cy="253916"/>
          </a:xfrm>
          <a:prstGeom prst="rect">
            <a:avLst/>
          </a:prstGeom>
          <a:noFill/>
        </p:spPr>
        <p:txBody>
          <a:bodyPr wrap="square">
            <a:spAutoFit/>
          </a:bodyPr>
          <a:lstStyle/>
          <a:p>
            <a:pPr marL="219710" marR="0" lvl="0" indent="-228600" algn="l"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prstClr val="black"/>
                </a:solidFill>
                <a:effectLst/>
                <a:uLnTx/>
                <a:uFillTx/>
                <a:latin typeface="Lub Dub Condensed" panose="020B0506030403020204" pitchFamily="34" charset="0"/>
                <a:ea typeface="Calibri" panose="020F0502020204030204" pitchFamily="34" charset="0"/>
                <a:cs typeface="Arial" panose="020B0604020202020204" pitchFamily="34" charset="0"/>
              </a:rPr>
              <a:t>Total score of ≥3 warrants further assessment for depression.</a:t>
            </a:r>
            <a:endParaRPr kumimoji="0" lang="en-US" sz="1000" b="1" i="1" u="none" strike="noStrike" kern="1200" cap="none" spc="0" normalizeH="0" baseline="0" noProof="0" dirty="0">
              <a:ln>
                <a:noFill/>
              </a:ln>
              <a:solidFill>
                <a:prstClr val="black"/>
              </a:solidFill>
              <a:effectLst/>
              <a:uLnTx/>
              <a:uFillTx/>
              <a:latin typeface="Lub Dub Condensed" panose="020B0506030403020204" pitchFamily="34" charset="0"/>
              <a:ea typeface="Times New Roman" panose="02020603050405020304" pitchFamily="18" charset="0"/>
              <a:cs typeface="Arial" panose="020B0604020202020204" pitchFamily="34" charset="0"/>
            </a:endParaRPr>
          </a:p>
        </p:txBody>
      </p:sp>
      <p:sp>
        <p:nvSpPr>
          <p:cNvPr id="11" name="Content Placeholder 2">
            <a:extLst>
              <a:ext uri="{FF2B5EF4-FFF2-40B4-BE49-F238E27FC236}">
                <a16:creationId xmlns:a16="http://schemas.microsoft.com/office/drawing/2014/main" id="{2A9F58EF-05DE-C01F-BEF9-CA380BFADED5}"/>
              </a:ext>
              <a:ext uri="{C183D7F6-B498-43B3-948B-1728B52AA6E4}">
                <adec:decorative xmlns:adec="http://schemas.microsoft.com/office/drawing/2017/decorative" val="1"/>
              </a:ext>
            </a:extLst>
          </p:cNvPr>
          <p:cNvSpPr txBox="1">
            <a:spLocks/>
          </p:cNvSpPr>
          <p:nvPr/>
        </p:nvSpPr>
        <p:spPr>
          <a:xfrm>
            <a:off x="6314303" y="3093761"/>
            <a:ext cx="4497859" cy="514412"/>
          </a:xfrm>
          <a:prstGeom prst="rect">
            <a:avLst/>
          </a:prstGeom>
          <a:solidFill>
            <a:srgbClr val="FFFFFF">
              <a:alpha val="96078"/>
            </a:srgb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u="sng" dirty="0">
              <a:latin typeface="Lub Dub Heavy" panose="020B0903030403020204" pitchFamily="34" charset="0"/>
            </a:endParaRPr>
          </a:p>
        </p:txBody>
      </p:sp>
      <p:sp>
        <p:nvSpPr>
          <p:cNvPr id="13" name="Round Same Side Corner Rectangle 60">
            <a:extLst>
              <a:ext uri="{FF2B5EF4-FFF2-40B4-BE49-F238E27FC236}">
                <a16:creationId xmlns:a16="http://schemas.microsoft.com/office/drawing/2014/main" id="{732911AC-DA3A-D1B0-2A4F-7DB30C42D6E2}"/>
              </a:ext>
              <a:ext uri="{C183D7F6-B498-43B3-948B-1728B52AA6E4}">
                <adec:decorative xmlns:adec="http://schemas.microsoft.com/office/drawing/2017/decorative" val="1"/>
              </a:ext>
            </a:extLst>
          </p:cNvPr>
          <p:cNvSpPr/>
          <p:nvPr/>
        </p:nvSpPr>
        <p:spPr>
          <a:xfrm>
            <a:off x="6300652" y="3726983"/>
            <a:ext cx="4522573" cy="871144"/>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4F90CA2C-77C1-C53E-31BA-72EC0A5E02D1}"/>
              </a:ext>
            </a:extLst>
          </p:cNvPr>
          <p:cNvSpPr txBox="1">
            <a:spLocks/>
          </p:cNvSpPr>
          <p:nvPr/>
        </p:nvSpPr>
        <p:spPr>
          <a:xfrm>
            <a:off x="6317410" y="3096870"/>
            <a:ext cx="4497859" cy="514412"/>
          </a:xfrm>
          <a:prstGeom prst="rect">
            <a:avLst/>
          </a:prstGeom>
          <a:noFill/>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latin typeface="Lub Dub Heavy" panose="020B0903030403020204" pitchFamily="34" charset="0"/>
              </a:rPr>
              <a:t>Assess psychological health.</a:t>
            </a:r>
          </a:p>
        </p:txBody>
      </p:sp>
      <p:sp>
        <p:nvSpPr>
          <p:cNvPr id="14" name="Round Same Side Corner Rectangle 60">
            <a:extLst>
              <a:ext uri="{FF2B5EF4-FFF2-40B4-BE49-F238E27FC236}">
                <a16:creationId xmlns:a16="http://schemas.microsoft.com/office/drawing/2014/main" id="{EC6F8F22-E3CD-A55D-C0BF-A596FF691EB1}"/>
              </a:ext>
              <a:ext uri="{C183D7F6-B498-43B3-948B-1728B52AA6E4}">
                <adec:decorative xmlns:adec="http://schemas.microsoft.com/office/drawing/2017/decorative" val="0"/>
              </a:ext>
            </a:extLst>
          </p:cNvPr>
          <p:cNvSpPr/>
          <p:nvPr/>
        </p:nvSpPr>
        <p:spPr>
          <a:xfrm>
            <a:off x="6300652" y="3726983"/>
            <a:ext cx="4522573" cy="87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In patients with CCD, treatment for mental health conditions with either pharmacologic or nonpharmacologic therapies, or both, is reasonable to improve cardiovascular outcomes. (Class 2a)</a:t>
            </a:r>
          </a:p>
        </p:txBody>
      </p:sp>
      <p:graphicFrame>
        <p:nvGraphicFramePr>
          <p:cNvPr id="19" name="Table 18">
            <a:extLst>
              <a:ext uri="{FF2B5EF4-FFF2-40B4-BE49-F238E27FC236}">
                <a16:creationId xmlns:a16="http://schemas.microsoft.com/office/drawing/2014/main" id="{9C1C74F0-3DFB-D8D7-7A9D-570D985C79FA}"/>
              </a:ext>
            </a:extLst>
          </p:cNvPr>
          <p:cNvGraphicFramePr>
            <a:graphicFrameLocks noGrp="1"/>
          </p:cNvGraphicFramePr>
          <p:nvPr>
            <p:extLst>
              <p:ext uri="{D42A27DB-BD31-4B8C-83A1-F6EECF244321}">
                <p14:modId xmlns:p14="http://schemas.microsoft.com/office/powerpoint/2010/main" val="2404015812"/>
              </p:ext>
            </p:extLst>
          </p:nvPr>
        </p:nvGraphicFramePr>
        <p:xfrm>
          <a:off x="6145205" y="4696575"/>
          <a:ext cx="4766635" cy="1404253"/>
        </p:xfrm>
        <a:graphic>
          <a:graphicData uri="http://schemas.openxmlformats.org/drawingml/2006/table">
            <a:tbl>
              <a:tblPr firstRow="1" firstCol="1" bandRow="1"/>
              <a:tblGrid>
                <a:gridCol w="995824">
                  <a:extLst>
                    <a:ext uri="{9D8B030D-6E8A-4147-A177-3AD203B41FA5}">
                      <a16:colId xmlns:a16="http://schemas.microsoft.com/office/drawing/2014/main" val="1744388288"/>
                    </a:ext>
                  </a:extLst>
                </a:gridCol>
                <a:gridCol w="3770811">
                  <a:extLst>
                    <a:ext uri="{9D8B030D-6E8A-4147-A177-3AD203B41FA5}">
                      <a16:colId xmlns:a16="http://schemas.microsoft.com/office/drawing/2014/main" val="2366883175"/>
                    </a:ext>
                  </a:extLst>
                </a:gridCol>
              </a:tblGrid>
              <a:tr h="376700">
                <a:tc>
                  <a:txBody>
                    <a:bodyPr/>
                    <a:lstStyle/>
                    <a:p>
                      <a:pPr marL="9525" marR="0" indent="-9525">
                        <a:lnSpc>
                          <a:spcPct val="100000"/>
                        </a:lnSpc>
                        <a:spcBef>
                          <a:spcPts val="0"/>
                        </a:spcBef>
                        <a:spcAft>
                          <a:spcPts val="0"/>
                        </a:spcAft>
                      </a:pPr>
                      <a:r>
                        <a:rPr lang="en-US" sz="1050" b="1"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Well-being parameter</a:t>
                      </a:r>
                      <a:endParaRPr lang="en-US" sz="10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219710" marR="0" indent="-228600">
                        <a:lnSpc>
                          <a:spcPct val="100000"/>
                        </a:lnSpc>
                        <a:spcBef>
                          <a:spcPts val="0"/>
                        </a:spcBef>
                        <a:spcAft>
                          <a:spcPts val="0"/>
                        </a:spcAft>
                      </a:pPr>
                      <a:r>
                        <a:rPr lang="en-US" sz="1050" b="1"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Question</a:t>
                      </a:r>
                      <a:endParaRPr lang="en-US" sz="1000" dirty="0">
                        <a:solidFill>
                          <a:schemeClr val="bg1"/>
                        </a:solidFill>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4290692177"/>
                  </a:ext>
                </a:extLst>
              </a:tr>
              <a:tr h="376700">
                <a:tc>
                  <a:txBody>
                    <a:bodyPr/>
                    <a:lstStyle/>
                    <a:p>
                      <a:pPr marL="9525" marR="0" indent="-9525">
                        <a:lnSpc>
                          <a:spcPct val="100000"/>
                        </a:lnSpc>
                        <a:spcBef>
                          <a:spcPts val="0"/>
                        </a:spcBef>
                        <a:spcAft>
                          <a:spcPts val="0"/>
                        </a:spcAft>
                      </a:pPr>
                      <a:r>
                        <a:rPr lang="en-US" sz="1050" b="1" dirty="0">
                          <a:effectLst/>
                          <a:latin typeface="Lub Dub Condensed" panose="020B0506030403020204" pitchFamily="34" charset="0"/>
                          <a:ea typeface="Calibri" panose="020F0502020204030204" pitchFamily="34" charset="0"/>
                          <a:cs typeface="Arial" panose="020B0604020202020204" pitchFamily="34" charset="0"/>
                        </a:rPr>
                        <a:t>Health-related optimism</a:t>
                      </a:r>
                      <a:endParaRPr lang="en-US" sz="10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219710" marR="0" indent="-228600">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How do you think things will go with your health moving forward?</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02789"/>
                  </a:ext>
                </a:extLst>
              </a:tr>
              <a:tr h="254139">
                <a:tc>
                  <a:txBody>
                    <a:bodyPr/>
                    <a:lstStyle/>
                    <a:p>
                      <a:pPr marL="219710" marR="0" indent="-228600">
                        <a:lnSpc>
                          <a:spcPct val="100000"/>
                        </a:lnSpc>
                        <a:spcBef>
                          <a:spcPts val="0"/>
                        </a:spcBef>
                        <a:spcAft>
                          <a:spcPts val="0"/>
                        </a:spcAft>
                      </a:pPr>
                      <a:r>
                        <a:rPr lang="en-US" sz="1050" b="1" dirty="0">
                          <a:effectLst/>
                          <a:latin typeface="Lub Dub Condensed" panose="020B0506030403020204" pitchFamily="34" charset="0"/>
                          <a:ea typeface="Calibri" panose="020F0502020204030204" pitchFamily="34" charset="0"/>
                          <a:cs typeface="Arial" panose="020B0604020202020204" pitchFamily="34" charset="0"/>
                        </a:rPr>
                        <a:t>Positive affect</a:t>
                      </a:r>
                      <a:endParaRPr lang="en-US" sz="10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219710" marR="0" indent="-228600">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How often do you experience pleasure or happiness in your life?</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906355"/>
                  </a:ext>
                </a:extLst>
              </a:tr>
              <a:tr h="396714">
                <a:tc>
                  <a:txBody>
                    <a:bodyPr/>
                    <a:lstStyle/>
                    <a:p>
                      <a:pPr marL="219710" marR="0" indent="-228600">
                        <a:lnSpc>
                          <a:spcPct val="100000"/>
                        </a:lnSpc>
                        <a:spcBef>
                          <a:spcPts val="0"/>
                        </a:spcBef>
                        <a:spcAft>
                          <a:spcPts val="0"/>
                        </a:spcAft>
                      </a:pPr>
                      <a:r>
                        <a:rPr lang="en-US" sz="1050" b="1" dirty="0">
                          <a:effectLst/>
                          <a:latin typeface="Lub Dub Condensed" panose="020B0506030403020204" pitchFamily="34" charset="0"/>
                          <a:ea typeface="Calibri" panose="020F0502020204030204" pitchFamily="34" charset="0"/>
                          <a:cs typeface="Arial" panose="020B0604020202020204" pitchFamily="34" charset="0"/>
                        </a:rPr>
                        <a:t>Gratitude</a:t>
                      </a:r>
                      <a:endParaRPr lang="en-US" sz="1000" b="1"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nSpc>
                          <a:spcPct val="100000"/>
                        </a:lnSpc>
                        <a:spcBef>
                          <a:spcPts val="0"/>
                        </a:spcBef>
                        <a:spcAft>
                          <a:spcPts val="0"/>
                        </a:spcAft>
                      </a:pPr>
                      <a:r>
                        <a:rPr lang="en-US" sz="1050" dirty="0">
                          <a:effectLst/>
                          <a:latin typeface="Lub Dub Condensed" panose="020B0506030403020204" pitchFamily="34" charset="0"/>
                          <a:ea typeface="Calibri" panose="020F0502020204030204" pitchFamily="34" charset="0"/>
                          <a:cs typeface="Arial" panose="020B0604020202020204" pitchFamily="34" charset="0"/>
                        </a:rPr>
                        <a:t>Do you ever feel grateful about your health? Do you ever feel grateful about other things in your life?</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97599"/>
                  </a:ext>
                </a:extLst>
              </a:tr>
            </a:tbl>
          </a:graphicData>
        </a:graphic>
      </p:graphicFrame>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3198178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Tobacco Cessation</a:t>
            </a:r>
          </a:p>
        </p:txBody>
      </p:sp>
      <p:sp>
        <p:nvSpPr>
          <p:cNvPr id="5" name="Round Same Side Corner Rectangle 60">
            <a:extLst>
              <a:ext uri="{FF2B5EF4-FFF2-40B4-BE49-F238E27FC236}">
                <a16:creationId xmlns:a16="http://schemas.microsoft.com/office/drawing/2014/main" id="{A53CAB47-A174-659E-0AA0-5F25E05ABB6F}"/>
              </a:ext>
              <a:ext uri="{C183D7F6-B498-43B3-948B-1728B52AA6E4}">
                <adec:decorative xmlns:adec="http://schemas.microsoft.com/office/drawing/2017/decorative" val="1"/>
              </a:ext>
            </a:extLst>
          </p:cNvPr>
          <p:cNvSpPr/>
          <p:nvPr/>
        </p:nvSpPr>
        <p:spPr>
          <a:xfrm>
            <a:off x="914400" y="4175474"/>
            <a:ext cx="4522573" cy="113240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31A543E-7809-3A9B-1F69-323C8F6ED1B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71777" y="1725593"/>
            <a:ext cx="4457246" cy="2323069"/>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B17EB5EF-3BF8-32E6-C0AC-13AC53A0D628}"/>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18421" y="1725593"/>
            <a:ext cx="4481384" cy="2335426"/>
          </a:xfrm>
          <a:prstGeom prst="rect">
            <a:avLst/>
          </a:prstGeom>
          <a:effectLst>
            <a:outerShdw blurRad="63500" sx="102000" sy="102000" algn="ctr" rotWithShape="0">
              <a:prstClr val="black">
                <a:alpha val="40000"/>
              </a:prstClr>
            </a:outerShdw>
          </a:effectLst>
        </p:spPr>
      </p:pic>
      <p:sp>
        <p:nvSpPr>
          <p:cNvPr id="12" name="Round Same Side Corner Rectangle 60">
            <a:extLst>
              <a:ext uri="{FF2B5EF4-FFF2-40B4-BE49-F238E27FC236}">
                <a16:creationId xmlns:a16="http://schemas.microsoft.com/office/drawing/2014/main" id="{AC089342-E88A-ACDE-D898-41239FFA0EAE}"/>
              </a:ext>
              <a:ext uri="{C183D7F6-B498-43B3-948B-1728B52AA6E4}">
                <adec:decorative xmlns:adec="http://schemas.microsoft.com/office/drawing/2017/decorative" val="1"/>
              </a:ext>
            </a:extLst>
          </p:cNvPr>
          <p:cNvSpPr/>
          <p:nvPr/>
        </p:nvSpPr>
        <p:spPr>
          <a:xfrm>
            <a:off x="6300652" y="4179829"/>
            <a:ext cx="4522573" cy="113240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6" name="Round Same Side Corner Rectangle 60">
            <a:extLst>
              <a:ext uri="{FF2B5EF4-FFF2-40B4-BE49-F238E27FC236}">
                <a16:creationId xmlns:a16="http://schemas.microsoft.com/office/drawing/2014/main" id="{0F665D00-BF18-92DF-3075-11C4FEA6C205}"/>
              </a:ext>
              <a:ext uri="{C183D7F6-B498-43B3-948B-1728B52AA6E4}">
                <adec:decorative xmlns:adec="http://schemas.microsoft.com/office/drawing/2017/decorative" val="0"/>
              </a:ext>
            </a:extLst>
          </p:cNvPr>
          <p:cNvSpPr/>
          <p:nvPr/>
        </p:nvSpPr>
        <p:spPr>
          <a:xfrm>
            <a:off x="914400" y="4175474"/>
            <a:ext cx="4522573" cy="113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prstClr val="black"/>
                </a:solidFill>
                <a:latin typeface="Lub Dub Bold" panose="020B0803030403020204" pitchFamily="34" charset="0"/>
                <a:cs typeface="Lato"/>
              </a:rPr>
              <a:t>Assess for tobacco smoking at every health visit and if smoking, advise to quit. (Class 1)</a:t>
            </a:r>
          </a:p>
        </p:txBody>
      </p:sp>
      <p:sp>
        <p:nvSpPr>
          <p:cNvPr id="17" name="Round Same Side Corner Rectangle 60">
            <a:extLst>
              <a:ext uri="{FF2B5EF4-FFF2-40B4-BE49-F238E27FC236}">
                <a16:creationId xmlns:a16="http://schemas.microsoft.com/office/drawing/2014/main" id="{B879A09C-B8FA-9ED6-7C35-662507CD1331}"/>
              </a:ext>
              <a:ext uri="{C183D7F6-B498-43B3-948B-1728B52AA6E4}">
                <adec:decorative xmlns:adec="http://schemas.microsoft.com/office/drawing/2017/decorative" val="0"/>
              </a:ext>
            </a:extLst>
          </p:cNvPr>
          <p:cNvSpPr/>
          <p:nvPr/>
        </p:nvSpPr>
        <p:spPr>
          <a:xfrm>
            <a:off x="6300652" y="4179829"/>
            <a:ext cx="4522573" cy="113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prstClr val="black"/>
                </a:solidFill>
                <a:latin typeface="Lub Dub Bold" panose="020B0803030403020204" pitchFamily="34" charset="0"/>
                <a:cs typeface="Lato"/>
              </a:rPr>
              <a:t>Treat with:</a:t>
            </a:r>
          </a:p>
          <a:p>
            <a:pPr marL="514350" lvl="0" indent="-174625" hangingPunct="0">
              <a:lnSpc>
                <a:spcPct val="90000"/>
              </a:lnSpc>
              <a:buFont typeface="Arial" panose="020B0604020202020204" pitchFamily="34" charset="0"/>
              <a:buChar char="•"/>
              <a:defRPr/>
            </a:pPr>
            <a:r>
              <a:rPr lang="en-US" sz="1400" dirty="0">
                <a:solidFill>
                  <a:prstClr val="black"/>
                </a:solidFill>
                <a:latin typeface="Lub Dub Bold" panose="020B0803030403020204" pitchFamily="34" charset="0"/>
                <a:cs typeface="Lato"/>
              </a:rPr>
              <a:t>Behavioral interventions</a:t>
            </a:r>
          </a:p>
          <a:p>
            <a:pPr marL="514350" lvl="0" indent="-174625" hangingPunct="0">
              <a:lnSpc>
                <a:spcPct val="90000"/>
              </a:lnSpc>
              <a:buFont typeface="Arial" panose="020B0604020202020204" pitchFamily="34" charset="0"/>
              <a:buChar char="•"/>
              <a:defRPr/>
            </a:pPr>
            <a:r>
              <a:rPr lang="en-US" sz="1400" dirty="0">
                <a:solidFill>
                  <a:prstClr val="black"/>
                </a:solidFill>
                <a:latin typeface="Lub Dub Bold" panose="020B0803030403020204" pitchFamily="34" charset="0"/>
                <a:cs typeface="Lato"/>
              </a:rPr>
              <a:t>Pharmacotherapy (bupropion, varenicline)</a:t>
            </a:r>
          </a:p>
          <a:p>
            <a:pPr marL="514350" lvl="0" indent="-174625" hangingPunct="0">
              <a:lnSpc>
                <a:spcPct val="90000"/>
              </a:lnSpc>
              <a:buFont typeface="Arial" panose="020B0604020202020204" pitchFamily="34" charset="0"/>
              <a:buChar char="•"/>
              <a:defRPr/>
            </a:pPr>
            <a:r>
              <a:rPr lang="en-US" sz="1400" dirty="0">
                <a:solidFill>
                  <a:prstClr val="black"/>
                </a:solidFill>
                <a:latin typeface="Lub Dub Bold" panose="020B0803030403020204" pitchFamily="34" charset="0"/>
                <a:cs typeface="Lato"/>
              </a:rPr>
              <a:t>Nicotine replacement therapy</a:t>
            </a:r>
          </a:p>
          <a:p>
            <a:pPr lvl="0" algn="ctr" hangingPunct="0">
              <a:lnSpc>
                <a:spcPct val="90000"/>
              </a:lnSpc>
              <a:defRPr/>
            </a:pPr>
            <a:r>
              <a:rPr lang="en-US" sz="1400" dirty="0">
                <a:solidFill>
                  <a:prstClr val="black"/>
                </a:solidFill>
                <a:latin typeface="Lub Dub Bold" panose="020B0803030403020204" pitchFamily="34" charset="0"/>
                <a:cs typeface="Lato"/>
              </a:rPr>
              <a:t>(Class 1)</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Tree>
    <p:extLst>
      <p:ext uri="{BB962C8B-B14F-4D97-AF65-F5344CB8AC3E}">
        <p14:creationId xmlns:p14="http://schemas.microsoft.com/office/powerpoint/2010/main" val="2423812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05080C-82F5-5521-9D3B-5A7DEAD3435C}"/>
              </a:ext>
              <a:ext uri="{C183D7F6-B498-43B3-948B-1728B52AA6E4}">
                <adec:decorative xmlns:adec="http://schemas.microsoft.com/office/drawing/2017/decorative" val="1"/>
              </a:ext>
            </a:extLst>
          </p:cNvPr>
          <p:cNvSpPr/>
          <p:nvPr/>
        </p:nvSpPr>
        <p:spPr>
          <a:xfrm>
            <a:off x="6304445" y="2664820"/>
            <a:ext cx="4515956" cy="287872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7A25093-EA8E-32A6-A33C-836ACF33A98F}"/>
              </a:ext>
              <a:ext uri="{C183D7F6-B498-43B3-948B-1728B52AA6E4}">
                <adec:decorative xmlns:adec="http://schemas.microsoft.com/office/drawing/2017/decorative" val="1"/>
              </a:ext>
            </a:extLst>
          </p:cNvPr>
          <p:cNvSpPr/>
          <p:nvPr/>
        </p:nvSpPr>
        <p:spPr>
          <a:xfrm>
            <a:off x="918193" y="2664820"/>
            <a:ext cx="4515956" cy="287872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Alcohol and Substance Use in Patients with CCD</a:t>
            </a:r>
          </a:p>
        </p:txBody>
      </p:sp>
      <p:sp>
        <p:nvSpPr>
          <p:cNvPr id="5" name="Round Same Side Corner Rectangle 60">
            <a:extLst>
              <a:ext uri="{FF2B5EF4-FFF2-40B4-BE49-F238E27FC236}">
                <a16:creationId xmlns:a16="http://schemas.microsoft.com/office/drawing/2014/main" id="{BBECE443-B771-817B-76AB-94035190F028}"/>
              </a:ext>
              <a:ext uri="{C183D7F6-B498-43B3-948B-1728B52AA6E4}">
                <adec:decorative xmlns:adec="http://schemas.microsoft.com/office/drawing/2017/decorative" val="1"/>
              </a:ext>
            </a:extLst>
          </p:cNvPr>
          <p:cNvSpPr/>
          <p:nvPr/>
        </p:nvSpPr>
        <p:spPr>
          <a:xfrm>
            <a:off x="914400" y="1798033"/>
            <a:ext cx="4522573" cy="80147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9" name="Round Same Side Corner Rectangle 60">
            <a:extLst>
              <a:ext uri="{FF2B5EF4-FFF2-40B4-BE49-F238E27FC236}">
                <a16:creationId xmlns:a16="http://schemas.microsoft.com/office/drawing/2014/main" id="{1B433E1C-B492-D027-E07C-C6861128F1A0}"/>
              </a:ext>
              <a:ext uri="{C183D7F6-B498-43B3-948B-1728B52AA6E4}">
                <adec:decorative xmlns:adec="http://schemas.microsoft.com/office/drawing/2017/decorative" val="1"/>
              </a:ext>
            </a:extLst>
          </p:cNvPr>
          <p:cNvSpPr/>
          <p:nvPr/>
        </p:nvSpPr>
        <p:spPr>
          <a:xfrm>
            <a:off x="6300652" y="1802388"/>
            <a:ext cx="4522573" cy="801474"/>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2" name="Round Same Side Corner Rectangle 60">
            <a:extLst>
              <a:ext uri="{FF2B5EF4-FFF2-40B4-BE49-F238E27FC236}">
                <a16:creationId xmlns:a16="http://schemas.microsoft.com/office/drawing/2014/main" id="{146F8477-E437-64B6-4197-057FFCDBDB86}"/>
              </a:ext>
              <a:ext uri="{C183D7F6-B498-43B3-948B-1728B52AA6E4}">
                <adec:decorative xmlns:adec="http://schemas.microsoft.com/office/drawing/2017/decorative" val="0"/>
              </a:ext>
            </a:extLst>
          </p:cNvPr>
          <p:cNvSpPr/>
          <p:nvPr/>
        </p:nvSpPr>
        <p:spPr>
          <a:xfrm>
            <a:off x="914400" y="1798033"/>
            <a:ext cx="4522573" cy="80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prstClr val="black"/>
                </a:solidFill>
                <a:latin typeface="Lub Dub Bold" panose="020B0803030403020204" pitchFamily="34" charset="0"/>
                <a:cs typeface="Lato"/>
              </a:rPr>
              <a:t>Routinely ask and counsel about substance use</a:t>
            </a:r>
          </a:p>
          <a:p>
            <a:pPr lvl="0" algn="ctr" hangingPunct="0">
              <a:lnSpc>
                <a:spcPct val="90000"/>
              </a:lnSpc>
              <a:defRPr/>
            </a:pPr>
            <a:r>
              <a:rPr lang="en-US" sz="1400" b="1" dirty="0">
                <a:solidFill>
                  <a:prstClr val="black"/>
                </a:solidFill>
                <a:latin typeface="Lub Dub Bold" panose="020B0803030403020204" pitchFamily="34" charset="0"/>
                <a:cs typeface="Lato"/>
              </a:rPr>
              <a:t>(Class 1)</a:t>
            </a:r>
          </a:p>
        </p:txBody>
      </p:sp>
      <p:sp>
        <p:nvSpPr>
          <p:cNvPr id="17" name="TextBox 19">
            <a:extLst>
              <a:ext uri="{FF2B5EF4-FFF2-40B4-BE49-F238E27FC236}">
                <a16:creationId xmlns:a16="http://schemas.microsoft.com/office/drawing/2014/main" id="{E206F168-7AD8-960C-69F1-7D73DD372E1A}"/>
              </a:ext>
            </a:extLst>
          </p:cNvPr>
          <p:cNvSpPr txBox="1"/>
          <p:nvPr/>
        </p:nvSpPr>
        <p:spPr>
          <a:xfrm>
            <a:off x="2626698" y="2904482"/>
            <a:ext cx="2258811"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Cocaine, methamphetamine</a:t>
            </a:r>
            <a:endParaRPr kumimoji="0" lang="en-US" sz="1600" b="1" i="0" u="none" strike="noStrike" kern="1200" cap="none" spc="0" normalizeH="0" baseline="0" noProof="0" dirty="0">
              <a:ln>
                <a:noFill/>
              </a:ln>
              <a:solidFill>
                <a:prstClr val="black"/>
              </a:solidFill>
              <a:effectLst/>
              <a:uLnTx/>
              <a:uFillTx/>
              <a:latin typeface="Lub Dub Bold" panose="020B0803030403020204"/>
              <a:ea typeface="+mn-ea"/>
              <a:cs typeface="+mn-cs"/>
            </a:endParaRPr>
          </a:p>
        </p:txBody>
      </p:sp>
      <p:sp>
        <p:nvSpPr>
          <p:cNvPr id="18" name="TextBox 19">
            <a:extLst>
              <a:ext uri="{FF2B5EF4-FFF2-40B4-BE49-F238E27FC236}">
                <a16:creationId xmlns:a16="http://schemas.microsoft.com/office/drawing/2014/main" id="{024845DF-4C31-A80F-7777-14BACDAFE394}"/>
              </a:ext>
            </a:extLst>
          </p:cNvPr>
          <p:cNvSpPr txBox="1"/>
          <p:nvPr/>
        </p:nvSpPr>
        <p:spPr>
          <a:xfrm>
            <a:off x="2626698" y="3942231"/>
            <a:ext cx="2258811"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Opioids</a:t>
            </a:r>
            <a:endParaRPr kumimoji="0" lang="en-US" sz="1600" b="1" i="0" u="none" strike="noStrike" kern="1200" cap="none" spc="0" normalizeH="0" baseline="0" noProof="0" dirty="0">
              <a:ln>
                <a:noFill/>
              </a:ln>
              <a:solidFill>
                <a:prstClr val="black"/>
              </a:solidFill>
              <a:effectLst/>
              <a:uLnTx/>
              <a:uFillTx/>
              <a:latin typeface="Lub Dub Bold" panose="020B0803030403020204"/>
              <a:ea typeface="+mn-ea"/>
              <a:cs typeface="+mn-cs"/>
            </a:endParaRPr>
          </a:p>
        </p:txBody>
      </p:sp>
      <p:sp>
        <p:nvSpPr>
          <p:cNvPr id="19" name="TextBox 18">
            <a:extLst>
              <a:ext uri="{FF2B5EF4-FFF2-40B4-BE49-F238E27FC236}">
                <a16:creationId xmlns:a16="http://schemas.microsoft.com/office/drawing/2014/main" id="{8682330C-E1B2-F9B7-E76B-5A475228DD9D}"/>
              </a:ext>
            </a:extLst>
          </p:cNvPr>
          <p:cNvSpPr txBox="1"/>
          <p:nvPr/>
        </p:nvSpPr>
        <p:spPr>
          <a:xfrm>
            <a:off x="2626698" y="4865866"/>
            <a:ext cx="2258811"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Marijuana</a:t>
            </a:r>
            <a:endParaRPr kumimoji="0" lang="en-US" sz="1600" b="1" i="0" u="none" strike="noStrike" kern="1200" cap="none" spc="0" normalizeH="0" baseline="0" noProof="0" dirty="0">
              <a:ln>
                <a:noFill/>
              </a:ln>
              <a:solidFill>
                <a:prstClr val="black"/>
              </a:solidFill>
              <a:effectLst/>
              <a:uLnTx/>
              <a:uFillTx/>
              <a:latin typeface="Lub Dub Bold" panose="020B0803030403020204"/>
              <a:ea typeface="+mn-ea"/>
              <a:cs typeface="+mn-cs"/>
            </a:endParaRPr>
          </a:p>
        </p:txBody>
      </p:sp>
      <p:sp>
        <p:nvSpPr>
          <p:cNvPr id="13" name="Round Same Side Corner Rectangle 60">
            <a:extLst>
              <a:ext uri="{FF2B5EF4-FFF2-40B4-BE49-F238E27FC236}">
                <a16:creationId xmlns:a16="http://schemas.microsoft.com/office/drawing/2014/main" id="{8AD621DA-1743-5247-746A-5177D471A34D}"/>
              </a:ext>
              <a:ext uri="{C183D7F6-B498-43B3-948B-1728B52AA6E4}">
                <adec:decorative xmlns:adec="http://schemas.microsoft.com/office/drawing/2017/decorative" val="0"/>
              </a:ext>
            </a:extLst>
          </p:cNvPr>
          <p:cNvSpPr/>
          <p:nvPr/>
        </p:nvSpPr>
        <p:spPr>
          <a:xfrm>
            <a:off x="6300652" y="1802388"/>
            <a:ext cx="4522573" cy="80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prstClr val="black"/>
                </a:solidFill>
                <a:latin typeface="Lub Dub Bold" panose="020B0803030403020204" pitchFamily="34" charset="0"/>
                <a:cs typeface="Lato"/>
              </a:rPr>
              <a:t>Limit alcohol intake</a:t>
            </a:r>
          </a:p>
          <a:p>
            <a:pPr lvl="0" algn="ctr" hangingPunct="0">
              <a:lnSpc>
                <a:spcPct val="90000"/>
              </a:lnSpc>
              <a:defRPr/>
            </a:pPr>
            <a:r>
              <a:rPr lang="en-US" sz="1400" b="1" dirty="0">
                <a:solidFill>
                  <a:prstClr val="black"/>
                </a:solidFill>
                <a:latin typeface="Lub Dub Bold" panose="020B0803030403020204" pitchFamily="34" charset="0"/>
                <a:cs typeface="Lato"/>
              </a:rPr>
              <a:t>(Class 2a)</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
        <p:nvSpPr>
          <p:cNvPr id="7" name="Oval 6">
            <a:extLst>
              <a:ext uri="{FF2B5EF4-FFF2-40B4-BE49-F238E27FC236}">
                <a16:creationId xmlns:a16="http://schemas.microsoft.com/office/drawing/2014/main" id="{78915369-727A-7279-ACDD-42D60BBFE9FE}"/>
              </a:ext>
              <a:ext uri="{C183D7F6-B498-43B3-948B-1728B52AA6E4}">
                <adec:decorative xmlns:adec="http://schemas.microsoft.com/office/drawing/2017/decorative" val="1"/>
              </a:ext>
            </a:extLst>
          </p:cNvPr>
          <p:cNvSpPr/>
          <p:nvPr/>
        </p:nvSpPr>
        <p:spPr>
          <a:xfrm>
            <a:off x="1614617" y="2767915"/>
            <a:ext cx="815546" cy="815546"/>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B165F2D-CA1F-71AD-F80E-2DE9286B16E0}"/>
              </a:ext>
              <a:ext uri="{C183D7F6-B498-43B3-948B-1728B52AA6E4}">
                <adec:decorative xmlns:adec="http://schemas.microsoft.com/office/drawing/2017/decorative" val="1"/>
              </a:ext>
            </a:extLst>
          </p:cNvPr>
          <p:cNvSpPr/>
          <p:nvPr/>
        </p:nvSpPr>
        <p:spPr>
          <a:xfrm>
            <a:off x="1624142" y="3682315"/>
            <a:ext cx="815546" cy="815546"/>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822FA8FE-10E0-8271-524A-CD6F226BA4B1}"/>
              </a:ext>
              <a:ext uri="{C183D7F6-B498-43B3-948B-1728B52AA6E4}">
                <adec:decorative xmlns:adec="http://schemas.microsoft.com/office/drawing/2017/decorative" val="1"/>
              </a:ext>
            </a:extLst>
          </p:cNvPr>
          <p:cNvSpPr/>
          <p:nvPr/>
        </p:nvSpPr>
        <p:spPr>
          <a:xfrm>
            <a:off x="1633667" y="4596715"/>
            <a:ext cx="815546" cy="815546"/>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FD52350D-BED2-D24B-AAFF-FB8F1E5E9631}"/>
              </a:ext>
              <a:ext uri="{C183D7F6-B498-43B3-948B-1728B52AA6E4}">
                <adec:decorative xmlns:adec="http://schemas.microsoft.com/office/drawing/2017/decorative" val="1"/>
              </a:ext>
            </a:extLst>
          </p:cNvPr>
          <p:cNvSpPr/>
          <p:nvPr/>
        </p:nvSpPr>
        <p:spPr>
          <a:xfrm>
            <a:off x="7129592" y="3063190"/>
            <a:ext cx="815546" cy="815546"/>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74A0FA62-A0E6-5B60-40FE-477FE6D62790}"/>
              </a:ext>
              <a:ext uri="{C183D7F6-B498-43B3-948B-1728B52AA6E4}">
                <adec:decorative xmlns:adec="http://schemas.microsoft.com/office/drawing/2017/decorative" val="1"/>
              </a:ext>
            </a:extLst>
          </p:cNvPr>
          <p:cNvSpPr/>
          <p:nvPr/>
        </p:nvSpPr>
        <p:spPr>
          <a:xfrm>
            <a:off x="7129592" y="4120465"/>
            <a:ext cx="815546" cy="815546"/>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descr="Women">
            <a:extLst>
              <a:ext uri="{FF2B5EF4-FFF2-40B4-BE49-F238E27FC236}">
                <a16:creationId xmlns:a16="http://schemas.microsoft.com/office/drawing/2014/main" id="{68BD0204-A7E2-DB96-E637-0889004BF38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53275" y="3086100"/>
            <a:ext cx="792975" cy="792975"/>
          </a:xfrm>
          <a:prstGeom prst="rect">
            <a:avLst/>
          </a:prstGeom>
        </p:spPr>
      </p:pic>
      <p:sp>
        <p:nvSpPr>
          <p:cNvPr id="23" name="TextBox 19">
            <a:extLst>
              <a:ext uri="{FF2B5EF4-FFF2-40B4-BE49-F238E27FC236}">
                <a16:creationId xmlns:a16="http://schemas.microsoft.com/office/drawing/2014/main" id="{105CBAB2-69BA-7116-1C1A-23C9C7A5C26F}"/>
              </a:ext>
            </a:extLst>
          </p:cNvPr>
          <p:cNvSpPr txBox="1"/>
          <p:nvPr/>
        </p:nvSpPr>
        <p:spPr>
          <a:xfrm>
            <a:off x="8073910" y="3292012"/>
            <a:ext cx="2258811"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≤1 drink/day</a:t>
            </a:r>
            <a:endParaRPr kumimoji="0" lang="en-US" sz="1600" b="1" i="0" u="none" strike="noStrike" kern="1200" cap="none" spc="0" normalizeH="0" baseline="0" noProof="0" dirty="0">
              <a:ln>
                <a:noFill/>
              </a:ln>
              <a:solidFill>
                <a:prstClr val="black"/>
              </a:solidFill>
              <a:effectLst/>
              <a:uLnTx/>
              <a:uFillTx/>
              <a:latin typeface="Lub Dub Bold" panose="020B0803030403020204"/>
              <a:ea typeface="+mn-ea"/>
              <a:cs typeface="+mn-cs"/>
            </a:endParaRPr>
          </a:p>
        </p:txBody>
      </p:sp>
      <p:pic>
        <p:nvPicPr>
          <p:cNvPr id="35" name="Graphic 34" descr="Men">
            <a:extLst>
              <a:ext uri="{FF2B5EF4-FFF2-40B4-BE49-F238E27FC236}">
                <a16:creationId xmlns:a16="http://schemas.microsoft.com/office/drawing/2014/main" id="{BDE9D0A0-8669-E9F9-AF29-D3BBE02CCE2A}"/>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31825" y="4160025"/>
            <a:ext cx="792975" cy="792975"/>
          </a:xfrm>
          <a:prstGeom prst="rect">
            <a:avLst/>
          </a:prstGeom>
        </p:spPr>
      </p:pic>
      <p:sp>
        <p:nvSpPr>
          <p:cNvPr id="24" name="TextBox 19">
            <a:extLst>
              <a:ext uri="{FF2B5EF4-FFF2-40B4-BE49-F238E27FC236}">
                <a16:creationId xmlns:a16="http://schemas.microsoft.com/office/drawing/2014/main" id="{430AD83D-D21A-3054-302C-F80430C1498F}"/>
              </a:ext>
            </a:extLst>
          </p:cNvPr>
          <p:cNvSpPr txBox="1"/>
          <p:nvPr/>
        </p:nvSpPr>
        <p:spPr>
          <a:xfrm>
            <a:off x="8073910" y="4376298"/>
            <a:ext cx="2258811"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≤2 drink/day</a:t>
            </a:r>
            <a:endParaRPr kumimoji="0" lang="en-US" sz="1600" b="1" i="0" u="none" strike="noStrike" kern="1200" cap="none" spc="0" normalizeH="0" baseline="0" noProof="0" dirty="0">
              <a:ln>
                <a:noFill/>
              </a:ln>
              <a:solidFill>
                <a:prstClr val="black"/>
              </a:solidFill>
              <a:effectLst/>
              <a:uLnTx/>
              <a:uFillTx/>
              <a:latin typeface="Lub Dub Bold" panose="020B0803030403020204"/>
              <a:ea typeface="+mn-ea"/>
              <a:cs typeface="+mn-cs"/>
            </a:endParaRPr>
          </a:p>
        </p:txBody>
      </p:sp>
      <p:pic>
        <p:nvPicPr>
          <p:cNvPr id="37" name="Picture 36">
            <a:extLst>
              <a:ext uri="{FF2B5EF4-FFF2-40B4-BE49-F238E27FC236}">
                <a16:creationId xmlns:a16="http://schemas.microsoft.com/office/drawing/2014/main" id="{402202B3-FACA-5120-8583-5A99C3715AD7}"/>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619248" y="3675125"/>
            <a:ext cx="847727" cy="849139"/>
          </a:xfrm>
          <a:prstGeom prst="rect">
            <a:avLst/>
          </a:prstGeom>
        </p:spPr>
      </p:pic>
      <p:pic>
        <p:nvPicPr>
          <p:cNvPr id="39" name="Picture 38">
            <a:extLst>
              <a:ext uri="{FF2B5EF4-FFF2-40B4-BE49-F238E27FC236}">
                <a16:creationId xmlns:a16="http://schemas.microsoft.com/office/drawing/2014/main" id="{A646B892-83A6-C367-ED07-AA3722C1F2F2}"/>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1615325" y="4568075"/>
            <a:ext cx="849140" cy="849140"/>
          </a:xfrm>
          <a:prstGeom prst="rect">
            <a:avLst/>
          </a:prstGeom>
        </p:spPr>
      </p:pic>
      <p:pic>
        <p:nvPicPr>
          <p:cNvPr id="41" name="Picture 40">
            <a:extLst>
              <a:ext uri="{FF2B5EF4-FFF2-40B4-BE49-F238E27FC236}">
                <a16:creationId xmlns:a16="http://schemas.microsoft.com/office/drawing/2014/main" id="{8EBBDCCE-725A-84EA-BE27-30E1DD0EE96B}"/>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1622450" y="2698775"/>
            <a:ext cx="849140" cy="849140"/>
          </a:xfrm>
          <a:prstGeom prst="rect">
            <a:avLst/>
          </a:prstGeom>
        </p:spPr>
      </p:pic>
      <p:sp>
        <p:nvSpPr>
          <p:cNvPr id="3" name="Text Placeholder 4">
            <a:extLst>
              <a:ext uri="{FF2B5EF4-FFF2-40B4-BE49-F238E27FC236}">
                <a16:creationId xmlns:a16="http://schemas.microsoft.com/office/drawing/2014/main" id="{E0BBFE1B-53A3-F3D3-2D66-13BB1E45E014}"/>
              </a:ext>
            </a:extLst>
          </p:cNvPr>
          <p:cNvSpPr>
            <a:spLocks noGrp="1"/>
          </p:cNvSpPr>
          <p:nvPr>
            <p:ph type="body" sz="quarter" idx="13"/>
          </p:nvPr>
        </p:nvSpPr>
        <p:spPr>
          <a:xfrm>
            <a:off x="3549479" y="5958098"/>
            <a:ext cx="5093043" cy="257351"/>
          </a:xfrm>
        </p:spPr>
        <p:txBody>
          <a:bodyPr/>
          <a:lstStyle/>
          <a:p>
            <a:pPr algn="ctr"/>
            <a:r>
              <a:rPr lang="en-US" b="1" dirty="0"/>
              <a:t>Abbreviation: </a:t>
            </a:r>
            <a:r>
              <a:rPr lang="en-US" dirty="0"/>
              <a:t>CCD, chronic coronary disease.</a:t>
            </a:r>
          </a:p>
        </p:txBody>
      </p:sp>
    </p:spTree>
    <p:extLst>
      <p:ext uri="{BB962C8B-B14F-4D97-AF65-F5344CB8AC3E}">
        <p14:creationId xmlns:p14="http://schemas.microsoft.com/office/powerpoint/2010/main" val="1158577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D8FA7F-2439-6335-6267-57D476FCAFF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9377" y="1682050"/>
            <a:ext cx="2971573" cy="1565975"/>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Counsel about Sexual Health</a:t>
            </a:r>
          </a:p>
        </p:txBody>
      </p:sp>
      <p:sp>
        <p:nvSpPr>
          <p:cNvPr id="5" name="Round Same Side Corner Rectangle 60">
            <a:extLst>
              <a:ext uri="{FF2B5EF4-FFF2-40B4-BE49-F238E27FC236}">
                <a16:creationId xmlns:a16="http://schemas.microsoft.com/office/drawing/2014/main" id="{879A6398-5CBA-3DF6-C67A-1F580BC993FB}"/>
              </a:ext>
              <a:ext uri="{C183D7F6-B498-43B3-948B-1728B52AA6E4}">
                <adec:decorative xmlns:adec="http://schemas.microsoft.com/office/drawing/2017/decorative" val="1"/>
              </a:ext>
            </a:extLst>
          </p:cNvPr>
          <p:cNvSpPr/>
          <p:nvPr/>
        </p:nvSpPr>
        <p:spPr>
          <a:xfrm>
            <a:off x="805779" y="3322556"/>
            <a:ext cx="2978331" cy="184621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1" name="Round Same Side Corner Rectangle 60">
            <a:extLst>
              <a:ext uri="{FF2B5EF4-FFF2-40B4-BE49-F238E27FC236}">
                <a16:creationId xmlns:a16="http://schemas.microsoft.com/office/drawing/2014/main" id="{EF233A25-485F-21D8-EC62-9C96D0D8469B}"/>
              </a:ext>
              <a:ext uri="{C183D7F6-B498-43B3-948B-1728B52AA6E4}">
                <adec:decorative xmlns:adec="http://schemas.microsoft.com/office/drawing/2017/decorative" val="1"/>
              </a:ext>
            </a:extLst>
          </p:cNvPr>
          <p:cNvSpPr/>
          <p:nvPr/>
        </p:nvSpPr>
        <p:spPr>
          <a:xfrm>
            <a:off x="4337104" y="3335619"/>
            <a:ext cx="2978331" cy="184621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3" name="Round Same Side Corner Rectangle 60">
            <a:extLst>
              <a:ext uri="{FF2B5EF4-FFF2-40B4-BE49-F238E27FC236}">
                <a16:creationId xmlns:a16="http://schemas.microsoft.com/office/drawing/2014/main" id="{141A08DF-B188-2B71-F898-FD865E34F90A}"/>
              </a:ext>
              <a:ext uri="{C183D7F6-B498-43B3-948B-1728B52AA6E4}">
                <adec:decorative xmlns:adec="http://schemas.microsoft.com/office/drawing/2017/decorative" val="0"/>
              </a:ext>
            </a:extLst>
          </p:cNvPr>
          <p:cNvSpPr/>
          <p:nvPr/>
        </p:nvSpPr>
        <p:spPr>
          <a:xfrm>
            <a:off x="809898" y="3326675"/>
            <a:ext cx="2978331" cy="1846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lvl="0"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Individualize resumption of sexual activity based on:</a:t>
            </a:r>
          </a:p>
          <a:p>
            <a:pPr marL="574675" lvl="0" indent="-234950" hangingPunct="0">
              <a:lnSpc>
                <a:spcPct val="90000"/>
              </a:lnSpc>
              <a:buFont typeface="Arial" panose="020B0604020202020204" pitchFamily="34" charset="0"/>
              <a:buChar char="•"/>
              <a:defRPr/>
            </a:pPr>
            <a:r>
              <a:rPr lang="en-US" sz="1600" b="1" dirty="0">
                <a:solidFill>
                  <a:srgbClr val="292929"/>
                </a:solidFill>
                <a:latin typeface="Lub Dub Condensed" panose="020B0506030403020204" pitchFamily="34" charset="0"/>
                <a:cs typeface="Arial" panose="020B0604020202020204" pitchFamily="34" charset="0"/>
              </a:rPr>
              <a:t>Type of sexual activity</a:t>
            </a:r>
          </a:p>
          <a:p>
            <a:pPr marL="574675" lvl="0" indent="-234950" hangingPunct="0">
              <a:lnSpc>
                <a:spcPct val="90000"/>
              </a:lnSpc>
              <a:buFont typeface="Arial" panose="020B0604020202020204" pitchFamily="34" charset="0"/>
              <a:buChar char="•"/>
              <a:defRPr/>
            </a:pPr>
            <a:r>
              <a:rPr lang="en-US" sz="1600" b="1" dirty="0">
                <a:solidFill>
                  <a:srgbClr val="292929"/>
                </a:solidFill>
                <a:latin typeface="Lub Dub Condensed" panose="020B0506030403020204" pitchFamily="34" charset="0"/>
                <a:cs typeface="Arial" panose="020B0604020202020204" pitchFamily="34" charset="0"/>
              </a:rPr>
              <a:t>Exercise capacity</a:t>
            </a:r>
          </a:p>
          <a:p>
            <a:pPr marL="574675" lvl="0" indent="-234950" hangingPunct="0">
              <a:lnSpc>
                <a:spcPct val="90000"/>
              </a:lnSpc>
              <a:buFont typeface="Arial" panose="020B0604020202020204" pitchFamily="34" charset="0"/>
              <a:buChar char="•"/>
              <a:defRPr/>
            </a:pPr>
            <a:r>
              <a:rPr lang="en-US" sz="1600" b="1" dirty="0">
                <a:solidFill>
                  <a:srgbClr val="292929"/>
                </a:solidFill>
                <a:latin typeface="Lub Dub Condensed" panose="020B0506030403020204" pitchFamily="34" charset="0"/>
                <a:cs typeface="Arial" panose="020B0604020202020204" pitchFamily="34" charset="0"/>
              </a:rPr>
              <a:t>Postprocedural healing</a:t>
            </a:r>
          </a:p>
          <a:p>
            <a:pPr marL="227013" lvl="0" hangingPunct="0">
              <a:lnSpc>
                <a:spcPct val="90000"/>
              </a:lnSpc>
              <a:defRPr/>
            </a:pPr>
            <a:br>
              <a:rPr lang="en-US" sz="700" b="1" dirty="0">
                <a:solidFill>
                  <a:srgbClr val="292929"/>
                </a:solidFill>
                <a:latin typeface="Lub Dub Condensed" panose="020B0506030403020204" pitchFamily="34" charset="0"/>
                <a:cs typeface="Arial" panose="020B0604020202020204" pitchFamily="34" charset="0"/>
              </a:rPr>
            </a:br>
            <a:r>
              <a:rPr lang="en-US" sz="1600" b="1" dirty="0">
                <a:solidFill>
                  <a:srgbClr val="292929"/>
                </a:solidFill>
                <a:latin typeface="Lub Dub Condensed" panose="020B0506030403020204" pitchFamily="34" charset="0"/>
                <a:cs typeface="Arial" panose="020B0604020202020204" pitchFamily="34" charset="0"/>
              </a:rPr>
              <a:t>(Class 2a)</a:t>
            </a:r>
          </a:p>
        </p:txBody>
      </p:sp>
      <p:sp>
        <p:nvSpPr>
          <p:cNvPr id="12" name="Round Same Side Corner Rectangle 60">
            <a:extLst>
              <a:ext uri="{FF2B5EF4-FFF2-40B4-BE49-F238E27FC236}">
                <a16:creationId xmlns:a16="http://schemas.microsoft.com/office/drawing/2014/main" id="{9FE4548F-4026-CDB0-EF79-51C364A7B7DA}"/>
              </a:ext>
              <a:ext uri="{C183D7F6-B498-43B3-948B-1728B52AA6E4}">
                <adec:decorative xmlns:adec="http://schemas.microsoft.com/office/drawing/2017/decorative" val="0"/>
              </a:ext>
            </a:extLst>
          </p:cNvPr>
          <p:cNvSpPr/>
          <p:nvPr/>
        </p:nvSpPr>
        <p:spPr>
          <a:xfrm>
            <a:off x="4341223" y="3339738"/>
            <a:ext cx="2978331" cy="1846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lvl="0"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Cardiac rehabilitation and regular exercise reduces the risk of cardiovascular complications with sexual activity*</a:t>
            </a:r>
            <a:br>
              <a:rPr lang="en-US" sz="1600" b="1" dirty="0">
                <a:solidFill>
                  <a:srgbClr val="292929"/>
                </a:solidFill>
                <a:latin typeface="Lub Dub Condensed" panose="020B0506030403020204" pitchFamily="34" charset="0"/>
                <a:cs typeface="Arial" panose="020B0604020202020204" pitchFamily="34" charset="0"/>
              </a:rPr>
            </a:br>
            <a:endParaRPr lang="en-US" sz="700" b="1" dirty="0">
              <a:solidFill>
                <a:srgbClr val="292929"/>
              </a:solidFill>
              <a:latin typeface="Lub Dub Condensed" panose="020B0506030403020204" pitchFamily="34" charset="0"/>
              <a:cs typeface="Arial" panose="020B0604020202020204" pitchFamily="34" charset="0"/>
            </a:endParaRPr>
          </a:p>
          <a:p>
            <a:pPr marL="227013" lvl="0"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(Class 2a)</a:t>
            </a:r>
          </a:p>
        </p:txBody>
      </p:sp>
      <p:sp>
        <p:nvSpPr>
          <p:cNvPr id="14" name="TextBox 19">
            <a:extLst>
              <a:ext uri="{FF2B5EF4-FFF2-40B4-BE49-F238E27FC236}">
                <a16:creationId xmlns:a16="http://schemas.microsoft.com/office/drawing/2014/main" id="{2A307956-DAB5-112C-2B8F-F61C45E9F715}"/>
              </a:ext>
            </a:extLst>
          </p:cNvPr>
          <p:cNvSpPr txBox="1"/>
          <p:nvPr/>
        </p:nvSpPr>
        <p:spPr>
          <a:xfrm>
            <a:off x="4281713" y="5237360"/>
            <a:ext cx="3930470" cy="2616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ub Dub Condensed" panose="020B0506030403020204" pitchFamily="34" charset="0"/>
                <a:ea typeface="Calibri" panose="020F0502020204030204" pitchFamily="34" charset="0"/>
              </a:rPr>
              <a:t>*Note: Sexual activity is 3-5 metabolic equivalents.</a:t>
            </a:r>
            <a:endParaRPr kumimoji="0" lang="en-US" sz="11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15" name="Round Same Side Corner Rectangle 60">
            <a:extLst>
              <a:ext uri="{FF2B5EF4-FFF2-40B4-BE49-F238E27FC236}">
                <a16:creationId xmlns:a16="http://schemas.microsoft.com/office/drawing/2014/main" id="{4614ACBA-31C2-C497-FEFC-E4C0C01AA6FE}"/>
              </a:ext>
              <a:ext uri="{C183D7F6-B498-43B3-948B-1728B52AA6E4}">
                <adec:decorative xmlns:adec="http://schemas.microsoft.com/office/drawing/2017/decorative" val="1"/>
              </a:ext>
            </a:extLst>
          </p:cNvPr>
          <p:cNvSpPr/>
          <p:nvPr/>
        </p:nvSpPr>
        <p:spPr>
          <a:xfrm>
            <a:off x="7859486" y="3339973"/>
            <a:ext cx="2978331" cy="1846217"/>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chemeClr val="tx1"/>
              </a:solidFill>
              <a:latin typeface="Lub Dub Condensed" panose="020B0506030403020204" pitchFamily="34" charset="0"/>
              <a:cs typeface="Arial" panose="020B0604020202020204" pitchFamily="34" charset="0"/>
            </a:endParaRPr>
          </a:p>
        </p:txBody>
      </p:sp>
      <p:sp>
        <p:nvSpPr>
          <p:cNvPr id="17" name="Round Same Side Corner Rectangle 60">
            <a:extLst>
              <a:ext uri="{FF2B5EF4-FFF2-40B4-BE49-F238E27FC236}">
                <a16:creationId xmlns:a16="http://schemas.microsoft.com/office/drawing/2014/main" id="{767894F6-C4C5-975A-93BE-AA7FEF55B548}"/>
              </a:ext>
              <a:ext uri="{C183D7F6-B498-43B3-948B-1728B52AA6E4}">
                <adec:decorative xmlns:adec="http://schemas.microsoft.com/office/drawing/2017/decorative" val="0"/>
              </a:ext>
            </a:extLst>
          </p:cNvPr>
          <p:cNvSpPr/>
          <p:nvPr/>
        </p:nvSpPr>
        <p:spPr>
          <a:xfrm>
            <a:off x="7859486" y="3344092"/>
            <a:ext cx="2978331" cy="1846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lvl="0" hangingPunct="0">
              <a:lnSpc>
                <a:spcPct val="90000"/>
              </a:lnSpc>
              <a:defRPr/>
            </a:pPr>
            <a:r>
              <a:rPr lang="en-US" sz="1600" b="1" dirty="0">
                <a:solidFill>
                  <a:schemeClr val="tx1"/>
                </a:solidFill>
                <a:latin typeface="Lub Dub Condensed" panose="020B0506030403020204" pitchFamily="34" charset="0"/>
                <a:cs typeface="Arial" panose="020B0604020202020204" pitchFamily="34" charset="0"/>
              </a:rPr>
              <a:t>Phosphodiesterase type 5 inhibitors should not be used concomitantly with nitrate medications.</a:t>
            </a:r>
          </a:p>
          <a:p>
            <a:pPr marL="227013" lvl="0" hangingPunct="0">
              <a:lnSpc>
                <a:spcPct val="90000"/>
              </a:lnSpc>
              <a:defRPr/>
            </a:pPr>
            <a:endParaRPr lang="en-US" sz="1050" b="1" dirty="0">
              <a:solidFill>
                <a:schemeClr val="tx1"/>
              </a:solidFill>
              <a:latin typeface="Lub Dub Condensed" panose="020B0506030403020204" pitchFamily="34" charset="0"/>
              <a:cs typeface="Arial" panose="020B0604020202020204" pitchFamily="34" charset="0"/>
            </a:endParaRPr>
          </a:p>
          <a:p>
            <a:pPr marL="227013" lvl="0" hangingPunct="0">
              <a:lnSpc>
                <a:spcPct val="90000"/>
              </a:lnSpc>
              <a:defRPr/>
            </a:pPr>
            <a:r>
              <a:rPr lang="en-US" sz="1600" b="1" dirty="0">
                <a:solidFill>
                  <a:schemeClr val="tx1"/>
                </a:solidFill>
                <a:latin typeface="Lub Dub Condensed" panose="020B0506030403020204" pitchFamily="34" charset="0"/>
                <a:cs typeface="Arial" panose="020B0604020202020204" pitchFamily="34" charset="0"/>
              </a:rPr>
              <a:t>(Class 3:Harm)</a:t>
            </a:r>
          </a:p>
        </p:txBody>
      </p:sp>
      <p:pic>
        <p:nvPicPr>
          <p:cNvPr id="6" name="Picture 5">
            <a:extLst>
              <a:ext uri="{FF2B5EF4-FFF2-40B4-BE49-F238E27FC236}">
                <a16:creationId xmlns:a16="http://schemas.microsoft.com/office/drawing/2014/main" id="{86B9C095-6217-1C5F-4E0A-0F9E7B8C23D7}"/>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22"/>
          <a:stretch/>
        </p:blipFill>
        <p:spPr>
          <a:xfrm>
            <a:off x="4343627" y="1682050"/>
            <a:ext cx="2971573" cy="1565975"/>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66D03C2C-2604-FB13-34D5-52626CB31CD5}"/>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858352" y="1682050"/>
            <a:ext cx="2971573" cy="1565975"/>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2978659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Chronic Coronary Disease: </a:t>
            </a:r>
            <a:r>
              <a:rPr lang="en-US" dirty="0">
                <a:latin typeface="Lub Dub Medium" panose="020B0603030403020204" pitchFamily="34" charset="0"/>
              </a:rPr>
              <a:t>Lipid management</a:t>
            </a:r>
          </a:p>
        </p:txBody>
      </p:sp>
      <p:sp>
        <p:nvSpPr>
          <p:cNvPr id="3" name="Rectangle 2" descr="A flow chart depiction of the chronic coronary disease lipid management guideline from section 4.2.6 of the CCD guideline, Figure 8.">
            <a:extLst>
              <a:ext uri="{FF2B5EF4-FFF2-40B4-BE49-F238E27FC236}">
                <a16:creationId xmlns:a16="http://schemas.microsoft.com/office/drawing/2014/main" id="{B64A7671-64AB-4531-09F3-48C142581577}"/>
              </a:ext>
            </a:extLst>
          </p:cNvPr>
          <p:cNvSpPr/>
          <p:nvPr/>
        </p:nvSpPr>
        <p:spPr>
          <a:xfrm>
            <a:off x="299775" y="1045029"/>
            <a:ext cx="11387399" cy="453180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05F61A2A-102D-9BDB-F633-61C4DCF9B9CB}"/>
              </a:ext>
            </a:extLst>
          </p:cNvPr>
          <p:cNvSpPr txBox="1"/>
          <p:nvPr/>
        </p:nvSpPr>
        <p:spPr>
          <a:xfrm>
            <a:off x="539931" y="5076149"/>
            <a:ext cx="6096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*secondary causes include medications, diabetes and lifestyle</a:t>
            </a:r>
          </a:p>
        </p:txBody>
      </p:sp>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1666457" y="5560542"/>
            <a:ext cx="8859087" cy="716692"/>
          </a:xfrm>
        </p:spPr>
        <p:txBody>
          <a:bodyPr/>
          <a:lstStyle/>
          <a:p>
            <a:pPr algn="ctr"/>
            <a:r>
              <a:rPr lang="en-US" b="1" dirty="0"/>
              <a:t>Abbreviations</a:t>
            </a:r>
            <a:r>
              <a:rPr lang="en-US" dirty="0"/>
              <a:t>: ACS indicates acute coronary syndrome; ASCVD, atherosclerotic cardiovascular disease; CABG,  coronary artery bypass grafting; CCD, chronic coronary disease; eGFR, estimated glomerular filtration rate in ml/min/1.73 m2; LDL-C, low density lipoprotein-C; MACE, major adverse cardiovascular event; mg/dL, milligrams per deciliter; MI, myocardial infarction; PAD, peripheral artery disease; PCI, percutaneous coronary intervention; PCSK9, proprotein convertase subtilisin/kexin type 9; RCT, randomized clinical trials; and TG, triglycerides.</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
        <p:nvSpPr>
          <p:cNvPr id="6" name="TextBox 5">
            <a:extLst>
              <a:ext uri="{FF2B5EF4-FFF2-40B4-BE49-F238E27FC236}">
                <a16:creationId xmlns:a16="http://schemas.microsoft.com/office/drawing/2014/main" id="{E5571069-5657-8D16-47EC-2D3A13746898}"/>
              </a:ext>
              <a:ext uri="{C183D7F6-B498-43B3-948B-1728B52AA6E4}">
                <adec:decorative xmlns:adec="http://schemas.microsoft.com/office/drawing/2017/decorative" val="1"/>
              </a:ext>
            </a:extLst>
          </p:cNvPr>
          <p:cNvSpPr txBox="1"/>
          <p:nvPr/>
        </p:nvSpPr>
        <p:spPr>
          <a:xfrm>
            <a:off x="4924626" y="1016889"/>
            <a:ext cx="2342749" cy="3764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Patients with CCD</a:t>
            </a:r>
          </a:p>
        </p:txBody>
      </p:sp>
      <p:cxnSp>
        <p:nvCxnSpPr>
          <p:cNvPr id="7" name="Elbow Connector 47">
            <a:extLst>
              <a:ext uri="{FF2B5EF4-FFF2-40B4-BE49-F238E27FC236}">
                <a16:creationId xmlns:a16="http://schemas.microsoft.com/office/drawing/2014/main" id="{C2892189-353E-1DB5-2A22-3B85EDCF3731}"/>
              </a:ext>
              <a:ext uri="{C183D7F6-B498-43B3-948B-1728B52AA6E4}">
                <adec:decorative xmlns:adec="http://schemas.microsoft.com/office/drawing/2017/decorative" val="1"/>
              </a:ext>
            </a:extLst>
          </p:cNvPr>
          <p:cNvCxnSpPr>
            <a:cxnSpLocks/>
            <a:stCxn id="17" idx="3"/>
            <a:endCxn id="34" idx="0"/>
          </p:cNvCxnSpPr>
          <p:nvPr/>
        </p:nvCxnSpPr>
        <p:spPr>
          <a:xfrm>
            <a:off x="4502835" y="2773495"/>
            <a:ext cx="1415040" cy="528161"/>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lbow Connector 47">
            <a:extLst>
              <a:ext uri="{FF2B5EF4-FFF2-40B4-BE49-F238E27FC236}">
                <a16:creationId xmlns:a16="http://schemas.microsoft.com/office/drawing/2014/main" id="{B10571FE-40A4-CA0E-8710-1BCA9FDFA56F}"/>
              </a:ext>
              <a:ext uri="{C183D7F6-B498-43B3-948B-1728B52AA6E4}">
                <adec:decorative xmlns:adec="http://schemas.microsoft.com/office/drawing/2017/decorative" val="1"/>
              </a:ext>
            </a:extLst>
          </p:cNvPr>
          <p:cNvCxnSpPr>
            <a:cxnSpLocks/>
            <a:stCxn id="25" idx="2"/>
            <a:endCxn id="14" idx="1"/>
          </p:cNvCxnSpPr>
          <p:nvPr/>
        </p:nvCxnSpPr>
        <p:spPr>
          <a:xfrm rot="16200000" flipH="1">
            <a:off x="7239803" y="889650"/>
            <a:ext cx="146481" cy="2442793"/>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82435B6-14B1-8E71-B607-D87706560ECD}"/>
              </a:ext>
              <a:ext uri="{C183D7F6-B498-43B3-948B-1728B52AA6E4}">
                <adec:decorative xmlns:adec="http://schemas.microsoft.com/office/drawing/2017/decorative" val="1"/>
              </a:ext>
            </a:extLst>
          </p:cNvPr>
          <p:cNvCxnSpPr>
            <a:cxnSpLocks/>
          </p:cNvCxnSpPr>
          <p:nvPr/>
        </p:nvCxnSpPr>
        <p:spPr>
          <a:xfrm>
            <a:off x="6096000" y="1391371"/>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ounded Rectangle 28">
            <a:extLst>
              <a:ext uri="{FF2B5EF4-FFF2-40B4-BE49-F238E27FC236}">
                <a16:creationId xmlns:a16="http://schemas.microsoft.com/office/drawing/2014/main" id="{DB7719F9-0053-4D73-4D16-5FB17A02761D}"/>
              </a:ext>
              <a:ext uri="{C183D7F6-B498-43B3-948B-1728B52AA6E4}">
                <adec:decorative xmlns:adec="http://schemas.microsoft.com/office/drawing/2017/decorative" val="1"/>
              </a:ext>
            </a:extLst>
          </p:cNvPr>
          <p:cNvSpPr/>
          <p:nvPr/>
        </p:nvSpPr>
        <p:spPr>
          <a:xfrm>
            <a:off x="1569235" y="2014389"/>
            <a:ext cx="1823085" cy="340731"/>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dirty="0">
                <a:ln w="0"/>
                <a:solidFill>
                  <a:schemeClr val="tx1"/>
                </a:solidFill>
                <a:latin typeface="Lub Dub Condensed" panose="020B0506030403020204" pitchFamily="34" charset="0"/>
              </a:rPr>
              <a:t>Not at Very High Risk</a:t>
            </a:r>
          </a:p>
        </p:txBody>
      </p:sp>
      <p:sp>
        <p:nvSpPr>
          <p:cNvPr id="14" name="Rounded Rectangle 28">
            <a:extLst>
              <a:ext uri="{FF2B5EF4-FFF2-40B4-BE49-F238E27FC236}">
                <a16:creationId xmlns:a16="http://schemas.microsoft.com/office/drawing/2014/main" id="{8A875989-EADD-F94B-1BCC-48E8E53FA141}"/>
              </a:ext>
              <a:ext uri="{C183D7F6-B498-43B3-948B-1728B52AA6E4}">
                <adec:decorative xmlns:adec="http://schemas.microsoft.com/office/drawing/2017/decorative" val="1"/>
              </a:ext>
            </a:extLst>
          </p:cNvPr>
          <p:cNvSpPr/>
          <p:nvPr/>
        </p:nvSpPr>
        <p:spPr>
          <a:xfrm>
            <a:off x="8534440" y="2014389"/>
            <a:ext cx="1821996" cy="339798"/>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dirty="0">
                <a:ln w="0"/>
                <a:solidFill>
                  <a:schemeClr val="tx1"/>
                </a:solidFill>
                <a:latin typeface="Lub Dub Condensed" panose="020B0506030403020204" pitchFamily="34" charset="0"/>
              </a:rPr>
              <a:t>Very High Risk</a:t>
            </a:r>
          </a:p>
        </p:txBody>
      </p:sp>
      <p:cxnSp>
        <p:nvCxnSpPr>
          <p:cNvPr id="15" name="Elbow Connector 79">
            <a:extLst>
              <a:ext uri="{FF2B5EF4-FFF2-40B4-BE49-F238E27FC236}">
                <a16:creationId xmlns:a16="http://schemas.microsoft.com/office/drawing/2014/main" id="{5985BC02-5450-4E91-6150-30658816668C}"/>
              </a:ext>
              <a:ext uri="{C183D7F6-B498-43B3-948B-1728B52AA6E4}">
                <adec:decorative xmlns:adec="http://schemas.microsoft.com/office/drawing/2017/decorative" val="1"/>
              </a:ext>
            </a:extLst>
          </p:cNvPr>
          <p:cNvCxnSpPr>
            <a:cxnSpLocks/>
            <a:stCxn id="25" idx="2"/>
            <a:endCxn id="11" idx="3"/>
          </p:cNvCxnSpPr>
          <p:nvPr/>
        </p:nvCxnSpPr>
        <p:spPr>
          <a:xfrm rot="5400000">
            <a:off x="4668510" y="761618"/>
            <a:ext cx="146948" cy="2699327"/>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Elbow Connector 82">
            <a:extLst>
              <a:ext uri="{FF2B5EF4-FFF2-40B4-BE49-F238E27FC236}">
                <a16:creationId xmlns:a16="http://schemas.microsoft.com/office/drawing/2014/main" id="{5B9875EB-DA57-8175-19C7-88DECD120E98}"/>
              </a:ext>
              <a:ext uri="{C183D7F6-B498-43B3-948B-1728B52AA6E4}">
                <adec:decorative xmlns:adec="http://schemas.microsoft.com/office/drawing/2017/decorative" val="1"/>
              </a:ext>
            </a:extLst>
          </p:cNvPr>
          <p:cNvCxnSpPr>
            <a:cxnSpLocks/>
            <a:stCxn id="17" idx="2"/>
            <a:endCxn id="32" idx="0"/>
          </p:cNvCxnSpPr>
          <p:nvPr/>
        </p:nvCxnSpPr>
        <p:spPr>
          <a:xfrm rot="5400000">
            <a:off x="1717228" y="2534507"/>
            <a:ext cx="369065" cy="115931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ound Same Side Corner Rectangle 60">
            <a:extLst>
              <a:ext uri="{FF2B5EF4-FFF2-40B4-BE49-F238E27FC236}">
                <a16:creationId xmlns:a16="http://schemas.microsoft.com/office/drawing/2014/main" id="{12B8D80A-3B5C-1749-6C93-5D0FAAFE6BD9}"/>
              </a:ext>
              <a:ext uri="{C183D7F6-B498-43B3-948B-1728B52AA6E4}">
                <adec:decorative xmlns:adec="http://schemas.microsoft.com/office/drawing/2017/decorative" val="1"/>
              </a:ext>
            </a:extLst>
          </p:cNvPr>
          <p:cNvSpPr/>
          <p:nvPr/>
        </p:nvSpPr>
        <p:spPr>
          <a:xfrm>
            <a:off x="459998" y="2617357"/>
            <a:ext cx="4042837" cy="31227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High-intensity statin  (Goal: ↓ LDL-C ≥50%)  (Class 1) </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5" name="TextBox 24">
            <a:extLst>
              <a:ext uri="{FF2B5EF4-FFF2-40B4-BE49-F238E27FC236}">
                <a16:creationId xmlns:a16="http://schemas.microsoft.com/office/drawing/2014/main" id="{743C6C04-0F8C-FD80-B506-7D71356D4B56}"/>
              </a:ext>
              <a:ext uri="{C183D7F6-B498-43B3-948B-1728B52AA6E4}">
                <adec:decorative xmlns:adec="http://schemas.microsoft.com/office/drawing/2017/decorative" val="1"/>
              </a:ext>
            </a:extLst>
          </p:cNvPr>
          <p:cNvSpPr txBox="1"/>
          <p:nvPr/>
        </p:nvSpPr>
        <p:spPr>
          <a:xfrm>
            <a:off x="4920272" y="1674387"/>
            <a:ext cx="2342749" cy="363420"/>
          </a:xfrm>
          <a:prstGeom prst="rect">
            <a:avLst/>
          </a:prstGeom>
          <a:solidFill>
            <a:schemeClr val="tx1">
              <a:lumMod val="65000"/>
              <a:lumOff val="35000"/>
            </a:schemeClr>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Healthy Lifestyle</a:t>
            </a:r>
          </a:p>
        </p:txBody>
      </p:sp>
      <p:sp>
        <p:nvSpPr>
          <p:cNvPr id="31" name="Round Same Side Corner Rectangle 60">
            <a:extLst>
              <a:ext uri="{FF2B5EF4-FFF2-40B4-BE49-F238E27FC236}">
                <a16:creationId xmlns:a16="http://schemas.microsoft.com/office/drawing/2014/main" id="{43121AEF-3710-5F79-C8E3-5C9382F22291}"/>
              </a:ext>
              <a:ext uri="{C183D7F6-B498-43B3-948B-1728B52AA6E4}">
                <adec:decorative xmlns:adec="http://schemas.microsoft.com/office/drawing/2017/decorative" val="1"/>
              </a:ext>
            </a:extLst>
          </p:cNvPr>
          <p:cNvSpPr/>
          <p:nvPr/>
        </p:nvSpPr>
        <p:spPr>
          <a:xfrm>
            <a:off x="7427111" y="2626235"/>
            <a:ext cx="4042837" cy="31227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High-intensity or maximal statin  (Class 1) </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2" name="Round Same Side Corner Rectangle 60">
            <a:extLst>
              <a:ext uri="{FF2B5EF4-FFF2-40B4-BE49-F238E27FC236}">
                <a16:creationId xmlns:a16="http://schemas.microsoft.com/office/drawing/2014/main" id="{B441700B-0654-0A9C-3986-01A3B7B77D8A}"/>
              </a:ext>
              <a:ext uri="{C183D7F6-B498-43B3-948B-1728B52AA6E4}">
                <adec:decorative xmlns:adec="http://schemas.microsoft.com/office/drawing/2017/decorative" val="1"/>
              </a:ext>
            </a:extLst>
          </p:cNvPr>
          <p:cNvSpPr/>
          <p:nvPr/>
        </p:nvSpPr>
        <p:spPr>
          <a:xfrm>
            <a:off x="602339" y="3298697"/>
            <a:ext cx="1439525" cy="157218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If high-intensity statin not tolerated, use moderate-intensity statin</a:t>
            </a:r>
          </a:p>
          <a:p>
            <a:pPr algn="ctr"/>
            <a:r>
              <a:rPr lang="en-US" sz="1200" b="1" dirty="0">
                <a:solidFill>
                  <a:schemeClr val="tx1"/>
                </a:solidFill>
                <a:latin typeface="Lub Dub Condensed" panose="020B0506030403020204"/>
              </a:rPr>
              <a:t>(Class 1) </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3" name="Round Same Side Corner Rectangle 60">
            <a:extLst>
              <a:ext uri="{FF2B5EF4-FFF2-40B4-BE49-F238E27FC236}">
                <a16:creationId xmlns:a16="http://schemas.microsoft.com/office/drawing/2014/main" id="{A5375251-3507-61CB-16D2-F86E247CDD80}"/>
              </a:ext>
              <a:ext uri="{C183D7F6-B498-43B3-948B-1728B52AA6E4}">
                <adec:decorative xmlns:adec="http://schemas.microsoft.com/office/drawing/2017/decorative" val="1"/>
              </a:ext>
            </a:extLst>
          </p:cNvPr>
          <p:cNvSpPr/>
          <p:nvPr/>
        </p:nvSpPr>
        <p:spPr>
          <a:xfrm>
            <a:off x="2823236" y="3300177"/>
            <a:ext cx="1439525" cy="1572184"/>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If on maximal tolerated statin and LDL-C ≥70 mg/dL, *ezetimibe may be reasonable  </a:t>
            </a:r>
          </a:p>
          <a:p>
            <a:pPr algn="ctr"/>
            <a:r>
              <a:rPr lang="en-US" sz="1200" b="1" dirty="0">
                <a:solidFill>
                  <a:schemeClr val="tx1"/>
                </a:solidFill>
                <a:latin typeface="Lub Dub Condensed" panose="020B0506030403020204"/>
              </a:rPr>
              <a:t>(Class 2b) </a:t>
            </a:r>
            <a:endParaRPr kumimoji="0" lang="en-US" sz="12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4" name="Round Same Side Corner Rectangle 60">
            <a:extLst>
              <a:ext uri="{FF2B5EF4-FFF2-40B4-BE49-F238E27FC236}">
                <a16:creationId xmlns:a16="http://schemas.microsoft.com/office/drawing/2014/main" id="{F7197B8B-56EF-9E5B-1792-FEA2097E99DF}"/>
              </a:ext>
              <a:ext uri="{C183D7F6-B498-43B3-948B-1728B52AA6E4}">
                <adec:decorative xmlns:adec="http://schemas.microsoft.com/office/drawing/2017/decorative" val="1"/>
              </a:ext>
            </a:extLst>
          </p:cNvPr>
          <p:cNvSpPr/>
          <p:nvPr/>
        </p:nvSpPr>
        <p:spPr>
          <a:xfrm>
            <a:off x="4793942" y="3301656"/>
            <a:ext cx="2247866" cy="1572185"/>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If on maximal tolerated statin and LDL-C &lt; 100 mg/dL with a persistent fasting TG level of 150-499 mg/dL, after addressing secondary causes, icosapent ethyl may be considered   </a:t>
            </a:r>
          </a:p>
          <a:p>
            <a:pPr algn="ctr"/>
            <a:r>
              <a:rPr lang="en-US" sz="1200" b="1" dirty="0">
                <a:solidFill>
                  <a:schemeClr val="tx1"/>
                </a:solidFill>
                <a:latin typeface="Lub Dub Condensed" panose="020B0506030403020204"/>
              </a:rPr>
              <a:t>(Class 2b)</a:t>
            </a:r>
          </a:p>
        </p:txBody>
      </p:sp>
      <p:sp>
        <p:nvSpPr>
          <p:cNvPr id="35" name="Round Same Side Corner Rectangle 60">
            <a:extLst>
              <a:ext uri="{FF2B5EF4-FFF2-40B4-BE49-F238E27FC236}">
                <a16:creationId xmlns:a16="http://schemas.microsoft.com/office/drawing/2014/main" id="{73694AE4-B04A-637F-8162-4CDB02E73846}"/>
              </a:ext>
              <a:ext uri="{C183D7F6-B498-43B3-948B-1728B52AA6E4}">
                <adec:decorative xmlns:adec="http://schemas.microsoft.com/office/drawing/2017/decorative" val="1"/>
              </a:ext>
            </a:extLst>
          </p:cNvPr>
          <p:cNvSpPr/>
          <p:nvPr/>
        </p:nvSpPr>
        <p:spPr>
          <a:xfrm>
            <a:off x="7512125" y="3301656"/>
            <a:ext cx="2058003" cy="100344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If on maximal tolerated statin and LDL-C ≥70 mg/dL, adding *ezetimibe can be beneficial</a:t>
            </a:r>
          </a:p>
          <a:p>
            <a:pPr algn="ctr"/>
            <a:r>
              <a:rPr lang="en-US" sz="1200" b="1" dirty="0">
                <a:solidFill>
                  <a:schemeClr val="tx1"/>
                </a:solidFill>
                <a:latin typeface="Lub Dub Condensed" panose="020B0506030403020204"/>
              </a:rPr>
              <a:t>(Class 2a)</a:t>
            </a:r>
          </a:p>
        </p:txBody>
      </p:sp>
      <p:sp>
        <p:nvSpPr>
          <p:cNvPr id="36" name="Rounded Rectangle 28">
            <a:extLst>
              <a:ext uri="{FF2B5EF4-FFF2-40B4-BE49-F238E27FC236}">
                <a16:creationId xmlns:a16="http://schemas.microsoft.com/office/drawing/2014/main" id="{D90D7978-2486-EEE8-6F6D-76B6F35E3F8F}"/>
              </a:ext>
              <a:ext uri="{C183D7F6-B498-43B3-948B-1728B52AA6E4}">
                <adec:decorative xmlns:adec="http://schemas.microsoft.com/office/drawing/2017/decorative" val="1"/>
              </a:ext>
            </a:extLst>
          </p:cNvPr>
          <p:cNvSpPr/>
          <p:nvPr/>
        </p:nvSpPr>
        <p:spPr>
          <a:xfrm>
            <a:off x="9752159" y="3304820"/>
            <a:ext cx="1655648" cy="100085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b="1" dirty="0">
                <a:ln w="0"/>
                <a:solidFill>
                  <a:schemeClr val="tx1"/>
                </a:solidFill>
                <a:latin typeface="Lub Dub Condensed" panose="020B0506030403020204" pitchFamily="34" charset="0"/>
              </a:rPr>
              <a:t>Dashed arrow indicates RCT-supported efficacy, but is less cost effective</a:t>
            </a:r>
          </a:p>
        </p:txBody>
      </p:sp>
      <p:sp>
        <p:nvSpPr>
          <p:cNvPr id="37" name="Round Same Side Corner Rectangle 60">
            <a:extLst>
              <a:ext uri="{FF2B5EF4-FFF2-40B4-BE49-F238E27FC236}">
                <a16:creationId xmlns:a16="http://schemas.microsoft.com/office/drawing/2014/main" id="{6A2CB946-17D9-3765-BA2A-1149F1DF18C5}"/>
              </a:ext>
              <a:ext uri="{C183D7F6-B498-43B3-948B-1728B52AA6E4}">
                <adec:decorative xmlns:adec="http://schemas.microsoft.com/office/drawing/2017/decorative" val="1"/>
              </a:ext>
            </a:extLst>
          </p:cNvPr>
          <p:cNvSpPr/>
          <p:nvPr/>
        </p:nvSpPr>
        <p:spPr>
          <a:xfrm>
            <a:off x="7513605" y="4687409"/>
            <a:ext cx="3903078" cy="71021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If judged to be on maximal LDL-C lowering therapy and LDL-C ≥70 mg/dL, or non-HDL-C ≥100 mg/dL, a *PCSK9 monoclonal antibody can be beneficial to further reduce risk of MACE (Class 2a)</a:t>
            </a:r>
          </a:p>
        </p:txBody>
      </p:sp>
      <p:cxnSp>
        <p:nvCxnSpPr>
          <p:cNvPr id="47" name="Straight Arrow Connector 46">
            <a:extLst>
              <a:ext uri="{FF2B5EF4-FFF2-40B4-BE49-F238E27FC236}">
                <a16:creationId xmlns:a16="http://schemas.microsoft.com/office/drawing/2014/main" id="{AB0C7FED-7CD3-3B24-4D66-AF9C2AB48B7A}"/>
              </a:ext>
              <a:ext uri="{C183D7F6-B498-43B3-948B-1728B52AA6E4}">
                <adec:decorative xmlns:adec="http://schemas.microsoft.com/office/drawing/2017/decorative" val="1"/>
              </a:ext>
            </a:extLst>
          </p:cNvPr>
          <p:cNvCxnSpPr>
            <a:cxnSpLocks/>
            <a:stCxn id="11" idx="2"/>
            <a:endCxn id="17" idx="0"/>
          </p:cNvCxnSpPr>
          <p:nvPr/>
        </p:nvCxnSpPr>
        <p:spPr>
          <a:xfrm>
            <a:off x="2480778" y="2355120"/>
            <a:ext cx="639" cy="26223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38109DE-976A-6636-61FF-DF0365D840FB}"/>
              </a:ext>
              <a:ext uri="{C183D7F6-B498-43B3-948B-1728B52AA6E4}">
                <adec:decorative xmlns:adec="http://schemas.microsoft.com/office/drawing/2017/decorative" val="1"/>
              </a:ext>
            </a:extLst>
          </p:cNvPr>
          <p:cNvCxnSpPr>
            <a:cxnSpLocks/>
            <a:stCxn id="14" idx="2"/>
            <a:endCxn id="31" idx="0"/>
          </p:cNvCxnSpPr>
          <p:nvPr/>
        </p:nvCxnSpPr>
        <p:spPr>
          <a:xfrm>
            <a:off x="9445438" y="2354187"/>
            <a:ext cx="3092" cy="2720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Elbow Connector 82">
            <a:extLst>
              <a:ext uri="{FF2B5EF4-FFF2-40B4-BE49-F238E27FC236}">
                <a16:creationId xmlns:a16="http://schemas.microsoft.com/office/drawing/2014/main" id="{748E01A8-A38D-3D08-25B2-9817803AEAFF}"/>
              </a:ext>
              <a:ext uri="{C183D7F6-B498-43B3-948B-1728B52AA6E4}">
                <adec:decorative xmlns:adec="http://schemas.microsoft.com/office/drawing/2017/decorative" val="1"/>
              </a:ext>
            </a:extLst>
          </p:cNvPr>
          <p:cNvCxnSpPr>
            <a:cxnSpLocks/>
            <a:stCxn id="17" idx="2"/>
            <a:endCxn id="33" idx="0"/>
          </p:cNvCxnSpPr>
          <p:nvPr/>
        </p:nvCxnSpPr>
        <p:spPr>
          <a:xfrm rot="16200000" flipH="1">
            <a:off x="2826936" y="2584113"/>
            <a:ext cx="370545" cy="106158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Elbow Connector 47">
            <a:extLst>
              <a:ext uri="{FF2B5EF4-FFF2-40B4-BE49-F238E27FC236}">
                <a16:creationId xmlns:a16="http://schemas.microsoft.com/office/drawing/2014/main" id="{E7DE592D-1F79-F0B6-34F0-152F9A53876A}"/>
              </a:ext>
              <a:ext uri="{C183D7F6-B498-43B3-948B-1728B52AA6E4}">
                <adec:decorative xmlns:adec="http://schemas.microsoft.com/office/drawing/2017/decorative" val="1"/>
              </a:ext>
            </a:extLst>
          </p:cNvPr>
          <p:cNvCxnSpPr>
            <a:cxnSpLocks/>
          </p:cNvCxnSpPr>
          <p:nvPr/>
        </p:nvCxnSpPr>
        <p:spPr>
          <a:xfrm rot="10800000" flipV="1">
            <a:off x="5917875" y="2773663"/>
            <a:ext cx="1509236" cy="519283"/>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Elbow Connector 82">
            <a:extLst>
              <a:ext uri="{FF2B5EF4-FFF2-40B4-BE49-F238E27FC236}">
                <a16:creationId xmlns:a16="http://schemas.microsoft.com/office/drawing/2014/main" id="{1BFA736F-3F35-553D-E1AC-E8E8EA2D8B5A}"/>
              </a:ext>
              <a:ext uri="{C183D7F6-B498-43B3-948B-1728B52AA6E4}">
                <adec:decorative xmlns:adec="http://schemas.microsoft.com/office/drawing/2017/decorative" val="1"/>
              </a:ext>
            </a:extLst>
          </p:cNvPr>
          <p:cNvCxnSpPr>
            <a:cxnSpLocks/>
            <a:stCxn id="31" idx="2"/>
            <a:endCxn id="35" idx="0"/>
          </p:cNvCxnSpPr>
          <p:nvPr/>
        </p:nvCxnSpPr>
        <p:spPr>
          <a:xfrm rot="5400000">
            <a:off x="8813256" y="2666382"/>
            <a:ext cx="363146" cy="90740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Elbow Connector 82">
            <a:extLst>
              <a:ext uri="{FF2B5EF4-FFF2-40B4-BE49-F238E27FC236}">
                <a16:creationId xmlns:a16="http://schemas.microsoft.com/office/drawing/2014/main" id="{E9EE2949-7F6F-A8C8-ABA7-A415E58203FD}"/>
              </a:ext>
              <a:ext uri="{C183D7F6-B498-43B3-948B-1728B52AA6E4}">
                <adec:decorative xmlns:adec="http://schemas.microsoft.com/office/drawing/2017/decorative" val="1"/>
              </a:ext>
            </a:extLst>
          </p:cNvPr>
          <p:cNvCxnSpPr>
            <a:cxnSpLocks/>
            <a:stCxn id="31" idx="2"/>
            <a:endCxn id="36" idx="0"/>
          </p:cNvCxnSpPr>
          <p:nvPr/>
        </p:nvCxnSpPr>
        <p:spPr>
          <a:xfrm rot="16200000" flipH="1">
            <a:off x="9831101" y="2555938"/>
            <a:ext cx="366310" cy="1131453"/>
          </a:xfrm>
          <a:prstGeom prst="bentConnector3">
            <a:avLst>
              <a:gd name="adj1" fmla="val 50000"/>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Elbow Connector 82">
            <a:extLst>
              <a:ext uri="{FF2B5EF4-FFF2-40B4-BE49-F238E27FC236}">
                <a16:creationId xmlns:a16="http://schemas.microsoft.com/office/drawing/2014/main" id="{A3D407A8-0FF9-0B63-FD36-DC3E48E0C57F}"/>
              </a:ext>
              <a:ext uri="{C183D7F6-B498-43B3-948B-1728B52AA6E4}">
                <adec:decorative xmlns:adec="http://schemas.microsoft.com/office/drawing/2017/decorative" val="1"/>
              </a:ext>
            </a:extLst>
          </p:cNvPr>
          <p:cNvCxnSpPr>
            <a:cxnSpLocks/>
            <a:stCxn id="36" idx="2"/>
            <a:endCxn id="37" idx="0"/>
          </p:cNvCxnSpPr>
          <p:nvPr/>
        </p:nvCxnSpPr>
        <p:spPr>
          <a:xfrm rot="5400000">
            <a:off x="9831695" y="3939120"/>
            <a:ext cx="381739" cy="1114839"/>
          </a:xfrm>
          <a:prstGeom prst="bentConnector3">
            <a:avLst>
              <a:gd name="adj1" fmla="val 50000"/>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Elbow Connector 82">
            <a:extLst>
              <a:ext uri="{FF2B5EF4-FFF2-40B4-BE49-F238E27FC236}">
                <a16:creationId xmlns:a16="http://schemas.microsoft.com/office/drawing/2014/main" id="{78F0523C-83DA-4D7A-C5A7-324D0621AA3D}"/>
              </a:ext>
              <a:ext uri="{C183D7F6-B498-43B3-948B-1728B52AA6E4}">
                <adec:decorative xmlns:adec="http://schemas.microsoft.com/office/drawing/2017/decorative" val="1"/>
              </a:ext>
            </a:extLst>
          </p:cNvPr>
          <p:cNvCxnSpPr>
            <a:cxnSpLocks/>
            <a:stCxn id="35" idx="2"/>
            <a:endCxn id="37" idx="0"/>
          </p:cNvCxnSpPr>
          <p:nvPr/>
        </p:nvCxnSpPr>
        <p:spPr>
          <a:xfrm rot="16200000" flipH="1">
            <a:off x="8811979" y="4034243"/>
            <a:ext cx="382313" cy="92401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8EC92B5-CBC0-087E-4C46-3AC904E23DB9}"/>
              </a:ext>
              <a:ext uri="{C183D7F6-B498-43B3-948B-1728B52AA6E4}">
                <adec:decorative xmlns:adec="http://schemas.microsoft.com/office/drawing/2017/decorative" val="1"/>
              </a:ext>
            </a:extLst>
          </p:cNvPr>
          <p:cNvCxnSpPr>
            <a:cxnSpLocks/>
            <a:stCxn id="32" idx="3"/>
            <a:endCxn id="33" idx="1"/>
          </p:cNvCxnSpPr>
          <p:nvPr/>
        </p:nvCxnSpPr>
        <p:spPr>
          <a:xfrm>
            <a:off x="2041864" y="4084789"/>
            <a:ext cx="781372" cy="14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04C245F-BABD-5317-2DE7-65FFC737C615}"/>
              </a:ext>
              <a:ext uri="{C183D7F6-B498-43B3-948B-1728B52AA6E4}">
                <adec:decorative xmlns:adec="http://schemas.microsoft.com/office/drawing/2017/decorative" val="1"/>
              </a:ext>
            </a:extLst>
          </p:cNvPr>
          <p:cNvCxnSpPr>
            <a:cxnSpLocks/>
          </p:cNvCxnSpPr>
          <p:nvPr/>
        </p:nvCxnSpPr>
        <p:spPr>
          <a:xfrm>
            <a:off x="4262761" y="4086269"/>
            <a:ext cx="531181" cy="14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52DF753-3714-8129-5090-402C8B061449}"/>
              </a:ext>
              <a:ext uri="{C183D7F6-B498-43B3-948B-1728B52AA6E4}">
                <adec:decorative xmlns:adec="http://schemas.microsoft.com/office/drawing/2017/decorative" val="1"/>
              </a:ext>
            </a:extLst>
          </p:cNvPr>
          <p:cNvCxnSpPr>
            <a:cxnSpLocks/>
          </p:cNvCxnSpPr>
          <p:nvPr/>
        </p:nvCxnSpPr>
        <p:spPr>
          <a:xfrm flipH="1">
            <a:off x="7062651" y="4087749"/>
            <a:ext cx="44947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58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up)">
                                      <p:cBhvr>
                                        <p:cTn id="27" dur="500"/>
                                        <p:tgtEl>
                                          <p:spTgt spid="4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500"/>
                                        <p:tgtEl>
                                          <p:spTgt spid="1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left)">
                                      <p:cBhvr>
                                        <p:cTn id="43" dur="500"/>
                                        <p:tgtEl>
                                          <p:spTgt spid="80"/>
                                        </p:tgtEl>
                                      </p:cBhvr>
                                    </p:animEffect>
                                  </p:childTnLst>
                                </p:cTn>
                              </p:par>
                              <p:par>
                                <p:cTn id="44" presetID="22" presetClass="entr" presetSubtype="8"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500"/>
                                        <p:tgtEl>
                                          <p:spTgt spid="57"/>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par>
                                <p:cTn id="56" presetID="22" presetClass="entr" presetSubtype="8" fill="hold"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wipe(left)">
                                      <p:cBhvr>
                                        <p:cTn id="58" dur="500"/>
                                        <p:tgtEl>
                                          <p:spTgt spid="83"/>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par>
                          <p:cTn id="72" fill="hold">
                            <p:stCondLst>
                              <p:cond delay="100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par>
                          <p:cTn id="80" fill="hold">
                            <p:stCondLst>
                              <p:cond delay="2000"/>
                            </p:stCondLst>
                            <p:childTnLst>
                              <p:par>
                                <p:cTn id="81" presetID="22" presetClass="entr" presetSubtype="2" fill="hold"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right)">
                                      <p:cBhvr>
                                        <p:cTn id="83" dur="500"/>
                                        <p:tgtEl>
                                          <p:spTgt spid="65"/>
                                        </p:tgtEl>
                                      </p:cBhvr>
                                    </p:animEffect>
                                  </p:childTnLst>
                                </p:cTn>
                              </p:par>
                            </p:childTnLst>
                          </p:cTn>
                        </p:par>
                        <p:par>
                          <p:cTn id="84" fill="hold">
                            <p:stCondLst>
                              <p:cond delay="2500"/>
                            </p:stCondLst>
                            <p:childTnLst>
                              <p:par>
                                <p:cTn id="85" presetID="22" presetClass="entr" presetSubtype="2" fill="hold" nodeType="after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wipe(right)">
                                      <p:cBhvr>
                                        <p:cTn id="87" dur="500"/>
                                        <p:tgtEl>
                                          <p:spTgt spid="68"/>
                                        </p:tgtEl>
                                      </p:cBhvr>
                                    </p:animEffec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3500"/>
                            </p:stCondLst>
                            <p:childTnLst>
                              <p:par>
                                <p:cTn id="93" presetID="22" presetClass="entr" presetSubtype="2" fill="hold" nodeType="afterEffect">
                                  <p:stCondLst>
                                    <p:cond delay="0"/>
                                  </p:stCondLst>
                                  <p:childTnLst>
                                    <p:set>
                                      <p:cBhvr>
                                        <p:cTn id="94" dur="1" fill="hold">
                                          <p:stCondLst>
                                            <p:cond delay="0"/>
                                          </p:stCondLst>
                                        </p:cTn>
                                        <p:tgtEl>
                                          <p:spTgt spid="86"/>
                                        </p:tgtEl>
                                        <p:attrNameLst>
                                          <p:attrName>style.visibility</p:attrName>
                                        </p:attrNameLst>
                                      </p:cBhvr>
                                      <p:to>
                                        <p:strVal val="visible"/>
                                      </p:to>
                                    </p:set>
                                    <p:animEffect transition="in" filter="wipe(right)">
                                      <p:cBhvr>
                                        <p:cTn id="95" dur="500"/>
                                        <p:tgtEl>
                                          <p:spTgt spid="8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wipe(left)">
                                      <p:cBhvr>
                                        <p:cTn id="100" dur="500"/>
                                        <p:tgtEl>
                                          <p:spTgt spid="71"/>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0"/>
                                        <p:tgtEl>
                                          <p:spTgt spid="36"/>
                                        </p:tgtEl>
                                      </p:cBhvr>
                                    </p:animEffect>
                                  </p:childTnLst>
                                </p:cTn>
                              </p:par>
                            </p:childTnLst>
                          </p:cTn>
                        </p:par>
                        <p:par>
                          <p:cTn id="105" fill="hold">
                            <p:stCondLst>
                              <p:cond delay="1000"/>
                            </p:stCondLst>
                            <p:childTnLst>
                              <p:par>
                                <p:cTn id="106" presetID="22" presetClass="entr" presetSubtype="8" fill="hold" nodeType="after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wipe(left)">
                                      <p:cBhvr>
                                        <p:cTn id="108" dur="500"/>
                                        <p:tgtEl>
                                          <p:spTgt spid="77"/>
                                        </p:tgtEl>
                                      </p:cBhvr>
                                    </p:animEffect>
                                  </p:childTnLst>
                                </p:cTn>
                              </p:par>
                              <p:par>
                                <p:cTn id="109" presetID="22" presetClass="entr" presetSubtype="2" fill="hold" nodeType="withEffect">
                                  <p:stCondLst>
                                    <p:cond delay="0"/>
                                  </p:stCondLst>
                                  <p:childTnLst>
                                    <p:set>
                                      <p:cBhvr>
                                        <p:cTn id="110" dur="1" fill="hold">
                                          <p:stCondLst>
                                            <p:cond delay="0"/>
                                          </p:stCondLst>
                                        </p:cTn>
                                        <p:tgtEl>
                                          <p:spTgt spid="74"/>
                                        </p:tgtEl>
                                        <p:attrNameLst>
                                          <p:attrName>style.visibility</p:attrName>
                                        </p:attrNameLst>
                                      </p:cBhvr>
                                      <p:to>
                                        <p:strVal val="visible"/>
                                      </p:to>
                                    </p:set>
                                    <p:animEffect transition="in" filter="wipe(right)">
                                      <p:cBhvr>
                                        <p:cTn id="111" dur="500"/>
                                        <p:tgtEl>
                                          <p:spTgt spid="74"/>
                                        </p:tgtEl>
                                      </p:cBhvr>
                                    </p:animEffect>
                                  </p:childTnLst>
                                </p:cTn>
                              </p:par>
                            </p:childTnLst>
                          </p:cTn>
                        </p:par>
                        <p:par>
                          <p:cTn id="112" fill="hold">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17" grpId="0" animBg="1"/>
      <p:bldP spid="25" grpId="0" animBg="1"/>
      <p:bldP spid="31" grpId="0" animBg="1"/>
      <p:bldP spid="32" grpId="0" animBg="1"/>
      <p:bldP spid="33" grpId="0" animBg="1"/>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9862751" cy="660111"/>
          </a:xfrm>
        </p:spPr>
        <p:txBody>
          <a:bodyPr/>
          <a:lstStyle/>
          <a:p>
            <a:r>
              <a:rPr lang="en-US" dirty="0"/>
              <a:t>Chronic Coronary Disease: </a:t>
            </a:r>
            <a:r>
              <a:rPr lang="en-US" dirty="0">
                <a:latin typeface="Lub Dub Medium" panose="020B0603030403020204" pitchFamily="34" charset="0"/>
              </a:rPr>
              <a:t>BP Management</a:t>
            </a:r>
          </a:p>
        </p:txBody>
      </p:sp>
      <p:sp>
        <p:nvSpPr>
          <p:cNvPr id="8" name="TextBox 7">
            <a:extLst>
              <a:ext uri="{FF2B5EF4-FFF2-40B4-BE49-F238E27FC236}">
                <a16:creationId xmlns:a16="http://schemas.microsoft.com/office/drawing/2014/main" id="{4499D22D-17CE-3E49-5445-59FD2BEBA828}"/>
              </a:ext>
              <a:ext uri="{C183D7F6-B498-43B3-948B-1728B52AA6E4}">
                <adec:decorative xmlns:adec="http://schemas.microsoft.com/office/drawing/2017/decorative" val="1"/>
              </a:ext>
            </a:extLst>
          </p:cNvPr>
          <p:cNvSpPr txBox="1"/>
          <p:nvPr/>
        </p:nvSpPr>
        <p:spPr>
          <a:xfrm>
            <a:off x="4924626" y="1757121"/>
            <a:ext cx="2643123" cy="76836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effectLst/>
                <a:uLnTx/>
                <a:uFillTx/>
                <a:cs typeface="Arial" panose="020B0604020202020204" pitchFamily="34" charset="0"/>
              </a:rPr>
              <a:t>Elevated blood pressure</a:t>
            </a: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effectLst/>
                <a:uLnTx/>
                <a:uFillTx/>
                <a:latin typeface="Lub Dub Medium" panose="020B0603030403020204" pitchFamily="34" charset="0"/>
                <a:cs typeface="Arial" panose="020B0604020202020204" pitchFamily="34" charset="0"/>
              </a:rPr>
              <a:t>SBP 120-129 mm Hg </a:t>
            </a:r>
            <a:r>
              <a:rPr kumimoji="0" lang="en-US" sz="1200" b="0" i="0" u="sng" strike="noStrike" kern="1200" cap="none" spc="0" normalizeH="0" baseline="0" noProof="0" dirty="0">
                <a:ln>
                  <a:noFill/>
                </a:ln>
                <a:effectLst/>
                <a:uLnTx/>
                <a:uFillTx/>
                <a:latin typeface="Lub Dub Medium" panose="020B0603030403020204" pitchFamily="34" charset="0"/>
                <a:cs typeface="Arial" panose="020B0604020202020204" pitchFamily="34" charset="0"/>
              </a:rPr>
              <a:t>and</a:t>
            </a:r>
            <a:r>
              <a:rPr kumimoji="0" lang="en-US" sz="1200" b="0" i="0" u="none" strike="noStrike" kern="1200" cap="none" spc="0" normalizeH="0" baseline="0" noProof="0" dirty="0">
                <a:ln>
                  <a:noFill/>
                </a:ln>
                <a:effectLst/>
                <a:uLnTx/>
                <a:uFillTx/>
                <a:latin typeface="Lub Dub Medium" panose="020B0603030403020204" pitchFamily="34" charset="0"/>
                <a:cs typeface="Arial" panose="020B0604020202020204" pitchFamily="34" charset="0"/>
              </a:rPr>
              <a:t> </a:t>
            </a:r>
            <a:br>
              <a:rPr kumimoji="0" lang="en-US" sz="1200" b="0" i="0" u="none" strike="noStrike" kern="1200" cap="none" spc="0" normalizeH="0" baseline="0" noProof="0" dirty="0">
                <a:ln>
                  <a:noFill/>
                </a:ln>
                <a:effectLst/>
                <a:uLnTx/>
                <a:uFillTx/>
                <a:latin typeface="Lub Dub Medium" panose="020B0603030403020204" pitchFamily="34" charset="0"/>
                <a:cs typeface="Arial" panose="020B0604020202020204" pitchFamily="34" charset="0"/>
              </a:rPr>
            </a:br>
            <a:r>
              <a:rPr kumimoji="0" lang="en-US" sz="1200" b="0" i="0" u="none" strike="noStrike" kern="1200" cap="none" spc="0" normalizeH="0" baseline="0" noProof="0" dirty="0">
                <a:ln>
                  <a:noFill/>
                </a:ln>
                <a:effectLst/>
                <a:uLnTx/>
                <a:uFillTx/>
                <a:latin typeface="Lub Dub Medium" panose="020B0603030403020204" pitchFamily="34" charset="0"/>
                <a:cs typeface="Arial" panose="020B0604020202020204" pitchFamily="34" charset="0"/>
              </a:rPr>
              <a:t>DBP &lt;80 mmHg</a:t>
            </a:r>
          </a:p>
        </p:txBody>
      </p:sp>
      <p:cxnSp>
        <p:nvCxnSpPr>
          <p:cNvPr id="9" name="Straight Arrow Connector 8">
            <a:extLst>
              <a:ext uri="{FF2B5EF4-FFF2-40B4-BE49-F238E27FC236}">
                <a16:creationId xmlns:a16="http://schemas.microsoft.com/office/drawing/2014/main" id="{591F3A3D-96CC-20E1-E9A7-E67F702154F9}"/>
              </a:ext>
              <a:ext uri="{C183D7F6-B498-43B3-948B-1728B52AA6E4}">
                <adec:decorative xmlns:adec="http://schemas.microsoft.com/office/drawing/2017/decorative" val="1"/>
              </a:ext>
            </a:extLst>
          </p:cNvPr>
          <p:cNvCxnSpPr>
            <a:cxnSpLocks/>
          </p:cNvCxnSpPr>
          <p:nvPr/>
        </p:nvCxnSpPr>
        <p:spPr>
          <a:xfrm>
            <a:off x="5486400" y="2523489"/>
            <a:ext cx="0" cy="36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ound Same Side Corner Rectangle 60">
            <a:extLst>
              <a:ext uri="{FF2B5EF4-FFF2-40B4-BE49-F238E27FC236}">
                <a16:creationId xmlns:a16="http://schemas.microsoft.com/office/drawing/2014/main" id="{EC771B8F-4193-B65F-5D3A-08DF18518903}"/>
              </a:ext>
              <a:ext uri="{C183D7F6-B498-43B3-948B-1728B52AA6E4}">
                <adec:decorative xmlns:adec="http://schemas.microsoft.com/office/drawing/2017/decorative" val="1"/>
              </a:ext>
            </a:extLst>
          </p:cNvPr>
          <p:cNvSpPr/>
          <p:nvPr/>
        </p:nvSpPr>
        <p:spPr>
          <a:xfrm>
            <a:off x="4921790" y="2898105"/>
            <a:ext cx="2881090" cy="157218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Lub Dub Condensed" panose="020B0506030403020204"/>
              </a:rPr>
              <a:t>Nonpharmacologic (Class 1)</a:t>
            </a:r>
          </a:p>
          <a:p>
            <a:pPr marL="287338" indent="-171450">
              <a:buFont typeface="Arial" panose="020B0604020202020204" pitchFamily="34" charset="0"/>
              <a:buChar char="•"/>
            </a:pPr>
            <a:r>
              <a:rPr lang="en-US" sz="1200" dirty="0">
                <a:solidFill>
                  <a:schemeClr val="tx1"/>
                </a:solidFill>
                <a:latin typeface="Lub Dub Condensed" panose="020B0506030403020204"/>
              </a:rPr>
              <a:t>Weight loss</a:t>
            </a:r>
          </a:p>
          <a:p>
            <a:pPr marL="287338" indent="-171450">
              <a:buFont typeface="Arial" panose="020B0604020202020204" pitchFamily="34" charset="0"/>
              <a:buChar char="•"/>
            </a:pPr>
            <a:r>
              <a:rPr lang="en-US" sz="1200" dirty="0">
                <a:solidFill>
                  <a:schemeClr val="tx1"/>
                </a:solidFill>
                <a:latin typeface="Lub Dub Condensed" panose="020B0506030403020204"/>
              </a:rPr>
              <a:t>Heart-healthy (DASH) diet</a:t>
            </a:r>
          </a:p>
          <a:p>
            <a:pPr marL="287338" indent="-171450">
              <a:buFont typeface="Arial" panose="020B0604020202020204" pitchFamily="34" charset="0"/>
              <a:buChar char="•"/>
            </a:pPr>
            <a:r>
              <a:rPr lang="en-US" sz="1200" dirty="0">
                <a:solidFill>
                  <a:schemeClr val="tx1"/>
                </a:solidFill>
                <a:latin typeface="Lub Dub Condensed" panose="020B0506030403020204"/>
              </a:rPr>
              <a:t>Reduce dietary sodium &lt;1500 mg/d</a:t>
            </a:r>
          </a:p>
          <a:p>
            <a:pPr marL="287338" indent="-171450">
              <a:buFont typeface="Arial" panose="020B0604020202020204" pitchFamily="34" charset="0"/>
              <a:buChar char="•"/>
            </a:pPr>
            <a:r>
              <a:rPr lang="en-US" sz="1200" dirty="0">
                <a:solidFill>
                  <a:schemeClr val="tx1"/>
                </a:solidFill>
                <a:latin typeface="Lub Dub Condensed" panose="020B0506030403020204"/>
              </a:rPr>
              <a:t>Physical activity</a:t>
            </a:r>
          </a:p>
          <a:p>
            <a:pPr marL="287338" indent="-171450">
              <a:buFont typeface="Arial" panose="020B0604020202020204" pitchFamily="34" charset="0"/>
              <a:buChar char="•"/>
            </a:pPr>
            <a:r>
              <a:rPr lang="en-US" sz="1200" dirty="0">
                <a:solidFill>
                  <a:schemeClr val="tx1"/>
                </a:solidFill>
                <a:latin typeface="Lub Dub Condensed" panose="020B0506030403020204"/>
              </a:rPr>
              <a:t>Reduction or elimination of alcohol</a:t>
            </a:r>
          </a:p>
        </p:txBody>
      </p:sp>
      <p:cxnSp>
        <p:nvCxnSpPr>
          <p:cNvPr id="11" name="Elbow Connector 82">
            <a:extLst>
              <a:ext uri="{FF2B5EF4-FFF2-40B4-BE49-F238E27FC236}">
                <a16:creationId xmlns:a16="http://schemas.microsoft.com/office/drawing/2014/main" id="{3633B734-7A83-DBAD-C7F7-8A8427E72821}"/>
              </a:ext>
              <a:ext uri="{C183D7F6-B498-43B3-948B-1728B52AA6E4}">
                <adec:decorative xmlns:adec="http://schemas.microsoft.com/office/drawing/2017/decorative" val="1"/>
              </a:ext>
            </a:extLst>
          </p:cNvPr>
          <p:cNvCxnSpPr>
            <a:cxnSpLocks/>
          </p:cNvCxnSpPr>
          <p:nvPr/>
        </p:nvCxnSpPr>
        <p:spPr>
          <a:xfrm rot="5400000">
            <a:off x="7643913" y="1524004"/>
            <a:ext cx="365760" cy="23774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D0E092D-AF28-98FF-8F16-4C20BC24C70A}"/>
              </a:ext>
              <a:ext uri="{C183D7F6-B498-43B3-948B-1728B52AA6E4}">
                <adec:decorative xmlns:adec="http://schemas.microsoft.com/office/drawing/2017/decorative" val="1"/>
              </a:ext>
            </a:extLst>
          </p:cNvPr>
          <p:cNvSpPr txBox="1"/>
          <p:nvPr/>
        </p:nvSpPr>
        <p:spPr>
          <a:xfrm>
            <a:off x="8159860" y="1761476"/>
            <a:ext cx="2338323" cy="76836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effectLst/>
                <a:uLnTx/>
                <a:uFillTx/>
                <a:cs typeface="Arial" panose="020B0604020202020204" pitchFamily="34" charset="0"/>
              </a:rPr>
              <a:t>Hypertension</a:t>
            </a: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effectLst/>
                <a:uLnTx/>
                <a:uFillTx/>
                <a:latin typeface="Lub Dub Medium" panose="020B0603030403020204" pitchFamily="34" charset="0"/>
                <a:cs typeface="Arial" panose="020B0604020202020204" pitchFamily="34" charset="0"/>
              </a:rPr>
              <a:t>SBP &gt; 130 mm Hg </a:t>
            </a:r>
            <a:r>
              <a:rPr kumimoji="0" lang="en-US" sz="1200" b="0" i="0" u="sng" strike="noStrike" kern="1200" cap="none" spc="0" normalizeH="0" baseline="0" noProof="0" dirty="0">
                <a:ln>
                  <a:noFill/>
                </a:ln>
                <a:effectLst/>
                <a:uLnTx/>
                <a:uFillTx/>
                <a:latin typeface="Lub Dub Medium" panose="020B0603030403020204" pitchFamily="34" charset="0"/>
                <a:cs typeface="Arial" panose="020B0604020202020204" pitchFamily="34" charset="0"/>
              </a:rPr>
              <a:t>or</a:t>
            </a:r>
            <a:r>
              <a:rPr kumimoji="0" lang="en-US" sz="1200" b="0" i="0" u="none" strike="noStrike" kern="1200" cap="none" spc="0" normalizeH="0" baseline="0" noProof="0" dirty="0">
                <a:ln>
                  <a:noFill/>
                </a:ln>
                <a:effectLst/>
                <a:uLnTx/>
                <a:uFillTx/>
                <a:latin typeface="Lub Dub Medium" panose="020B0603030403020204" pitchFamily="34" charset="0"/>
                <a:cs typeface="Arial" panose="020B0604020202020204" pitchFamily="34" charset="0"/>
              </a:rPr>
              <a:t> </a:t>
            </a:r>
            <a:br>
              <a:rPr kumimoji="0" lang="en-US" sz="1200" b="0" i="0" u="none" strike="noStrike" kern="1200" cap="none" spc="0" normalizeH="0" baseline="0" noProof="0" dirty="0">
                <a:ln>
                  <a:noFill/>
                </a:ln>
                <a:effectLst/>
                <a:uLnTx/>
                <a:uFillTx/>
                <a:latin typeface="Lub Dub Medium" panose="020B0603030403020204" pitchFamily="34" charset="0"/>
                <a:cs typeface="Arial" panose="020B0604020202020204" pitchFamily="34" charset="0"/>
              </a:rPr>
            </a:br>
            <a:r>
              <a:rPr kumimoji="0" lang="en-US" sz="1200" b="0" i="0" u="none" strike="noStrike" kern="1200" cap="none" spc="0" normalizeH="0" baseline="0" noProof="0" dirty="0">
                <a:ln>
                  <a:noFill/>
                </a:ln>
                <a:effectLst/>
                <a:uLnTx/>
                <a:uFillTx/>
                <a:latin typeface="Lub Dub Medium" panose="020B0603030403020204" pitchFamily="34" charset="0"/>
                <a:cs typeface="Arial" panose="020B0604020202020204" pitchFamily="34" charset="0"/>
              </a:rPr>
              <a:t>DBP &gt; 80 mm Hg</a:t>
            </a:r>
          </a:p>
        </p:txBody>
      </p:sp>
      <p:cxnSp>
        <p:nvCxnSpPr>
          <p:cNvPr id="13" name="Straight Arrow Connector 12">
            <a:extLst>
              <a:ext uri="{FF2B5EF4-FFF2-40B4-BE49-F238E27FC236}">
                <a16:creationId xmlns:a16="http://schemas.microsoft.com/office/drawing/2014/main" id="{BA980D0D-3F47-E6A1-0F22-0BE7A3838B47}"/>
              </a:ext>
              <a:ext uri="{C183D7F6-B498-43B3-948B-1728B52AA6E4}">
                <adec:decorative xmlns:adec="http://schemas.microsoft.com/office/drawing/2017/decorative" val="1"/>
              </a:ext>
            </a:extLst>
          </p:cNvPr>
          <p:cNvCxnSpPr>
            <a:cxnSpLocks/>
          </p:cNvCxnSpPr>
          <p:nvPr/>
        </p:nvCxnSpPr>
        <p:spPr>
          <a:xfrm>
            <a:off x="9331234" y="2527844"/>
            <a:ext cx="0" cy="36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ound Same Side Corner Rectangle 60">
            <a:extLst>
              <a:ext uri="{FF2B5EF4-FFF2-40B4-BE49-F238E27FC236}">
                <a16:creationId xmlns:a16="http://schemas.microsoft.com/office/drawing/2014/main" id="{3E4B6DE3-79DF-7285-B34B-5A7F386E91D3}"/>
              </a:ext>
              <a:ext uri="{C183D7F6-B498-43B3-948B-1728B52AA6E4}">
                <adec:decorative xmlns:adec="http://schemas.microsoft.com/office/drawing/2017/decorative" val="1"/>
              </a:ext>
            </a:extLst>
          </p:cNvPr>
          <p:cNvSpPr/>
          <p:nvPr/>
        </p:nvSpPr>
        <p:spPr>
          <a:xfrm>
            <a:off x="8116390" y="2902460"/>
            <a:ext cx="2386148" cy="157218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Lub Dub Condensed" panose="020B0506030403020204"/>
              </a:rPr>
              <a:t>Pharmacologic (Class 1)</a:t>
            </a:r>
          </a:p>
          <a:p>
            <a:pPr marL="287338" indent="-171450">
              <a:buFont typeface="Arial" panose="020B0604020202020204" pitchFamily="34" charset="0"/>
              <a:buChar char="•"/>
            </a:pPr>
            <a:r>
              <a:rPr lang="en-US" sz="1200" dirty="0">
                <a:solidFill>
                  <a:schemeClr val="tx1"/>
                </a:solidFill>
                <a:latin typeface="Lub Dub Condensed" panose="020B0506030403020204"/>
              </a:rPr>
              <a:t>ACE inhibitor/ARB or beta-blocker* if compelling indication present</a:t>
            </a:r>
            <a:r>
              <a:rPr lang="en-US" sz="1200" baseline="30000" dirty="0">
                <a:solidFill>
                  <a:schemeClr val="tx1"/>
                </a:solidFill>
                <a:latin typeface="Lub Dub Condensed" panose="020B0506030403020204"/>
              </a:rPr>
              <a:t>†</a:t>
            </a:r>
          </a:p>
          <a:p>
            <a:pPr marL="287338" indent="-171450">
              <a:buFont typeface="Arial" panose="020B0604020202020204" pitchFamily="34" charset="0"/>
              <a:buChar char="•"/>
            </a:pPr>
            <a:r>
              <a:rPr lang="en-US" sz="1200" dirty="0">
                <a:solidFill>
                  <a:schemeClr val="tx1"/>
                </a:solidFill>
                <a:latin typeface="Lub Dub Condensed" panose="020B0506030403020204"/>
              </a:rPr>
              <a:t>Add CCB, long-acting thiazide or MRA if not at goal</a:t>
            </a:r>
          </a:p>
        </p:txBody>
      </p:sp>
      <p:pic>
        <p:nvPicPr>
          <p:cNvPr id="3" name="Picture 2">
            <a:extLst>
              <a:ext uri="{FF2B5EF4-FFF2-40B4-BE49-F238E27FC236}">
                <a16:creationId xmlns:a16="http://schemas.microsoft.com/office/drawing/2014/main" id="{6B51E321-603A-F122-CD20-B50C921419B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 y="1517615"/>
            <a:ext cx="4438650" cy="3185054"/>
          </a:xfrm>
          <a:prstGeom prst="rect">
            <a:avLst/>
          </a:prstGeom>
          <a:effectLst>
            <a:outerShdw blurRad="63500" algn="ctr" rotWithShape="0">
              <a:prstClr val="black">
                <a:alpha val="40000"/>
              </a:prstClr>
            </a:outerShdw>
          </a:effectLst>
        </p:spPr>
      </p:pic>
      <p:sp>
        <p:nvSpPr>
          <p:cNvPr id="15" name="Rectangle 14" descr="A flow chart depiction of the blood pressure management guidelines. Section 4.2.7 of the CCD guideline.">
            <a:extLst>
              <a:ext uri="{FF2B5EF4-FFF2-40B4-BE49-F238E27FC236}">
                <a16:creationId xmlns:a16="http://schemas.microsoft.com/office/drawing/2014/main" id="{77656664-5813-FDD7-5015-1AEBEFA10065}"/>
              </a:ext>
            </a:extLst>
          </p:cNvPr>
          <p:cNvSpPr/>
          <p:nvPr/>
        </p:nvSpPr>
        <p:spPr>
          <a:xfrm>
            <a:off x="4810125" y="1524000"/>
            <a:ext cx="5991225" cy="3152775"/>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E2A90A3-A769-3FE7-0A7F-C1B1AB9AC8D2}"/>
              </a:ext>
            </a:extLst>
          </p:cNvPr>
          <p:cNvSpPr txBox="1"/>
          <p:nvPr/>
        </p:nvSpPr>
        <p:spPr>
          <a:xfrm>
            <a:off x="787743" y="5114837"/>
            <a:ext cx="10580473" cy="461665"/>
          </a:xfrm>
          <a:prstGeom prst="rect">
            <a:avLst/>
          </a:prstGeom>
          <a:noFill/>
        </p:spPr>
        <p:txBody>
          <a:bodyPr wrap="square">
            <a:spAutoFit/>
          </a:bodyPr>
          <a:lstStyle/>
          <a:p>
            <a:pPr>
              <a:spcBef>
                <a:spcPts val="0"/>
              </a:spcBef>
            </a:pPr>
            <a:r>
              <a:rPr lang="en-US" sz="1200" dirty="0">
                <a:latin typeface="Lub Dub Condensed" panose="020B0506030403020204" pitchFamily="34" charset="0"/>
                <a:cs typeface="Arial" panose="020B0604020202020204" pitchFamily="34" charset="0"/>
              </a:rPr>
              <a:t>*Beta-blockers include carvedilol, metoprolol tartrate, metoprolol succinate, nadolol, bisoprolol, propranolol, timolol </a:t>
            </a:r>
          </a:p>
          <a:p>
            <a:pPr>
              <a:spcBef>
                <a:spcPts val="0"/>
              </a:spcBef>
            </a:pPr>
            <a:r>
              <a:rPr lang="en-US" sz="1200" baseline="30000" dirty="0">
                <a:latin typeface="Lub Dub Condensed" panose="020B0506030403020204" pitchFamily="34" charset="0"/>
                <a:cs typeface="Arial" panose="020B0604020202020204" pitchFamily="34" charset="0"/>
              </a:rPr>
              <a:t>†</a:t>
            </a:r>
            <a:r>
              <a:rPr lang="en-US" sz="1200" dirty="0">
                <a:latin typeface="Lub Dub Condensed" panose="020B0506030403020204" pitchFamily="34" charset="0"/>
                <a:cs typeface="Arial" panose="020B0604020202020204" pitchFamily="34" charset="0"/>
              </a:rPr>
              <a:t>CCD with recent MI or ongoing angina</a:t>
            </a:r>
          </a:p>
        </p:txBody>
      </p:sp>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2394299" y="5733534"/>
            <a:ext cx="7403402" cy="543699"/>
          </a:xfrm>
        </p:spPr>
        <p:txBody>
          <a:bodyPr/>
          <a:lstStyle/>
          <a:p>
            <a:pPr algn="ctr"/>
            <a:r>
              <a:rPr lang="en-US" b="1" dirty="0"/>
              <a:t>Abbreviations</a:t>
            </a:r>
            <a:r>
              <a:rPr lang="en-US" dirty="0"/>
              <a:t>: ACE indicates angiotensin-converting enzyme; ARB, angiotensin-receptor blocker; BP, blood pressure; CCB, calcium channel blocker; DASH, Dietary Approaches to Stop Hypertension; DBP, diastolic blood pressure; MI, myocardial infarction; MRA, mineralocorticoid receptor antagonist; and SBP, systolic blood pressure.</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Tree>
    <p:extLst>
      <p:ext uri="{BB962C8B-B14F-4D97-AF65-F5344CB8AC3E}">
        <p14:creationId xmlns:p14="http://schemas.microsoft.com/office/powerpoint/2010/main" val="78764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4142706"/>
          </a:xfrm>
        </p:spPr>
        <p:txBody>
          <a:bodyPr/>
          <a:lstStyle/>
          <a:p>
            <a:pPr rtl="0" eaLnBrk="1" latinLnBrk="0" hangingPunct="1"/>
            <a:r>
              <a:rPr lang="en-US" sz="2400" dirty="0">
                <a:solidFill>
                  <a:srgbClr val="AC1B1F"/>
                </a:solidFill>
              </a:rPr>
              <a:t>Table 1. </a:t>
            </a:r>
            <a:br>
              <a:rPr lang="en-US" sz="2400" kern="1200" dirty="0">
                <a:solidFill>
                  <a:srgbClr val="AC1B1F"/>
                </a:solidFill>
                <a:effectLst/>
                <a:latin typeface="Calibri" panose="020F0502020204030204" pitchFamily="34" charset="0"/>
                <a:ea typeface="+mn-ea"/>
                <a:cs typeface="+mn-cs"/>
              </a:rPr>
            </a:br>
            <a:r>
              <a:rPr lang="en-US" sz="2400" dirty="0"/>
              <a:t>Applying Class of Recommendation and Level of Evidence to Clinical Strategies, Interventions, Treatments, or Diagnostic Testing in Patient Care</a:t>
            </a:r>
            <a:br>
              <a:rPr lang="en-US" sz="2400" dirty="0"/>
            </a:br>
            <a:r>
              <a:rPr lang="en-US" sz="2400" dirty="0">
                <a:latin typeface="Lub Dub Condensed" panose="020B0506030403020204" pitchFamily="34" charset="0"/>
              </a:rPr>
              <a:t>(Updated May 2019)*</a:t>
            </a:r>
            <a:endParaRPr lang="en-US" sz="2400" dirty="0"/>
          </a:p>
          <a:p>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11579254"/>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82D472"/>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defRPr/>
            </a:pPr>
            <a:r>
              <a:rPr lang="en-US" sz="700" dirty="0">
                <a:sym typeface="Arial"/>
              </a:rPr>
              <a:t>COR and LOE are determined independently (any COR may be paired with any LOE). </a:t>
            </a:r>
          </a:p>
          <a:p>
            <a:pPr mar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defRPr/>
            </a:pPr>
            <a:r>
              <a:rPr lang="en-US" sz="700" dirty="0">
                <a:sym typeface="Arial"/>
              </a:rPr>
              <a:t>COR indicates Class of Recommendation; EO, expert opinion; LD, limited data; LOE, Level of Evidence; NR, nonrandomized; R, randomized; and RCT, randomized controlled trial. </a:t>
            </a:r>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p:txBody>
          <a:bodyPr/>
          <a:lstStyle/>
          <a:p>
            <a:r>
              <a:rPr lang="en-US" dirty="0"/>
              <a:t>Chronic Coronary Disease: </a:t>
            </a:r>
            <a:r>
              <a:rPr lang="en-US" dirty="0">
                <a:latin typeface="Lub Dub Medium" panose="020B0603030403020204" pitchFamily="34" charset="0"/>
              </a:rPr>
              <a:t>SGLT2 and GLP-1</a:t>
            </a:r>
          </a:p>
        </p:txBody>
      </p:sp>
      <p:sp>
        <p:nvSpPr>
          <p:cNvPr id="9" name="TextBox 8">
            <a:extLst>
              <a:ext uri="{FF2B5EF4-FFF2-40B4-BE49-F238E27FC236}">
                <a16:creationId xmlns:a16="http://schemas.microsoft.com/office/drawing/2014/main" id="{DF0E681F-167C-69F2-F530-5EDF649A03F0}"/>
              </a:ext>
              <a:ext uri="{C183D7F6-B498-43B3-948B-1728B52AA6E4}">
                <adec:decorative xmlns:adec="http://schemas.microsoft.com/office/drawing/2017/decorative" val="1"/>
              </a:ext>
            </a:extLst>
          </p:cNvPr>
          <p:cNvSpPr txBox="1"/>
          <p:nvPr/>
        </p:nvSpPr>
        <p:spPr>
          <a:xfrm>
            <a:off x="1571826" y="3455291"/>
            <a:ext cx="3165637" cy="41131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10" name="Round Same Side Corner Rectangle 60">
            <a:extLst>
              <a:ext uri="{FF2B5EF4-FFF2-40B4-BE49-F238E27FC236}">
                <a16:creationId xmlns:a16="http://schemas.microsoft.com/office/drawing/2014/main" id="{059A7BAA-7D53-A620-1005-D33995E793FD}"/>
              </a:ext>
              <a:ext uri="{C183D7F6-B498-43B3-948B-1728B52AA6E4}">
                <adec:decorative xmlns:adec="http://schemas.microsoft.com/office/drawing/2017/decorative" val="1"/>
              </a:ext>
            </a:extLst>
          </p:cNvPr>
          <p:cNvSpPr/>
          <p:nvPr/>
        </p:nvSpPr>
        <p:spPr>
          <a:xfrm>
            <a:off x="1568990" y="4474356"/>
            <a:ext cx="1357090" cy="82916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11" name="Elbow Connector 82">
            <a:extLst>
              <a:ext uri="{FF2B5EF4-FFF2-40B4-BE49-F238E27FC236}">
                <a16:creationId xmlns:a16="http://schemas.microsoft.com/office/drawing/2014/main" id="{61CFC537-F184-A882-E3A0-C3644F87703A}"/>
              </a:ext>
              <a:ext uri="{C183D7F6-B498-43B3-948B-1728B52AA6E4}">
                <adec:decorative xmlns:adec="http://schemas.microsoft.com/office/drawing/2017/decorative" val="1"/>
              </a:ext>
            </a:extLst>
          </p:cNvPr>
          <p:cNvCxnSpPr>
            <a:cxnSpLocks/>
            <a:stCxn id="9" idx="2"/>
            <a:endCxn id="10" idx="0"/>
          </p:cNvCxnSpPr>
          <p:nvPr/>
        </p:nvCxnSpPr>
        <p:spPr>
          <a:xfrm rot="5400000">
            <a:off x="2397214" y="3716925"/>
            <a:ext cx="607752" cy="90711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ound Same Side Corner Rectangle 60">
            <a:extLst>
              <a:ext uri="{FF2B5EF4-FFF2-40B4-BE49-F238E27FC236}">
                <a16:creationId xmlns:a16="http://schemas.microsoft.com/office/drawing/2014/main" id="{C11849B9-F47F-1D1E-9076-2F5D488D5A7D}"/>
              </a:ext>
              <a:ext uri="{C183D7F6-B498-43B3-948B-1728B52AA6E4}">
                <adec:decorative xmlns:adec="http://schemas.microsoft.com/office/drawing/2017/decorative" val="1"/>
              </a:ext>
            </a:extLst>
          </p:cNvPr>
          <p:cNvSpPr/>
          <p:nvPr/>
        </p:nvSpPr>
        <p:spPr>
          <a:xfrm>
            <a:off x="3384727" y="4474356"/>
            <a:ext cx="1357090" cy="82916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16" name="Elbow Connector 82">
            <a:extLst>
              <a:ext uri="{FF2B5EF4-FFF2-40B4-BE49-F238E27FC236}">
                <a16:creationId xmlns:a16="http://schemas.microsoft.com/office/drawing/2014/main" id="{76491324-64D8-E732-E031-E859DCC20AC9}"/>
              </a:ext>
              <a:ext uri="{C183D7F6-B498-43B3-948B-1728B52AA6E4}">
                <adec:decorative xmlns:adec="http://schemas.microsoft.com/office/drawing/2017/decorative" val="1"/>
              </a:ext>
            </a:extLst>
          </p:cNvPr>
          <p:cNvCxnSpPr>
            <a:cxnSpLocks/>
            <a:stCxn id="9" idx="2"/>
            <a:endCxn id="12" idx="0"/>
          </p:cNvCxnSpPr>
          <p:nvPr/>
        </p:nvCxnSpPr>
        <p:spPr>
          <a:xfrm rot="16200000" flipH="1">
            <a:off x="3305082" y="3716166"/>
            <a:ext cx="607752" cy="90862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0B0DB920-3539-9591-571E-67485F218F5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71777" y="1374425"/>
            <a:ext cx="4457246" cy="1810087"/>
          </a:xfrm>
          <a:prstGeom prst="rect">
            <a:avLst/>
          </a:prstGeom>
          <a:effectLst>
            <a:outerShdw blurRad="63500" sx="102000" sy="102000" algn="ctr" rotWithShape="0">
              <a:prstClr val="black">
                <a:alpha val="40000"/>
              </a:prstClr>
            </a:outerShdw>
          </a:effectLst>
        </p:spPr>
      </p:pic>
      <p:sp>
        <p:nvSpPr>
          <p:cNvPr id="31" name="TextBox 30">
            <a:extLst>
              <a:ext uri="{FF2B5EF4-FFF2-40B4-BE49-F238E27FC236}">
                <a16:creationId xmlns:a16="http://schemas.microsoft.com/office/drawing/2014/main" id="{21DB321F-4D10-AD6D-0F90-440A62E8ECBD}"/>
              </a:ext>
              <a:ext uri="{C183D7F6-B498-43B3-948B-1728B52AA6E4}">
                <adec:decorative xmlns:adec="http://schemas.microsoft.com/office/drawing/2017/decorative" val="1"/>
              </a:ext>
            </a:extLst>
          </p:cNvPr>
          <p:cNvSpPr txBox="1"/>
          <p:nvPr/>
        </p:nvSpPr>
        <p:spPr>
          <a:xfrm>
            <a:off x="7184500" y="3450937"/>
            <a:ext cx="3165637" cy="41131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lvl="0" indent="0" algn="ctr" defTabSz="8001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p:txBody>
      </p:sp>
      <p:sp>
        <p:nvSpPr>
          <p:cNvPr id="32" name="Round Same Side Corner Rectangle 60">
            <a:extLst>
              <a:ext uri="{FF2B5EF4-FFF2-40B4-BE49-F238E27FC236}">
                <a16:creationId xmlns:a16="http://schemas.microsoft.com/office/drawing/2014/main" id="{AABC013F-E3AB-7CFF-B073-AE91D9EAB2DC}"/>
              </a:ext>
              <a:ext uri="{C183D7F6-B498-43B3-948B-1728B52AA6E4}">
                <adec:decorative xmlns:adec="http://schemas.microsoft.com/office/drawing/2017/decorative" val="1"/>
              </a:ext>
            </a:extLst>
          </p:cNvPr>
          <p:cNvSpPr/>
          <p:nvPr/>
        </p:nvSpPr>
        <p:spPr>
          <a:xfrm>
            <a:off x="7181664" y="4474356"/>
            <a:ext cx="1357090" cy="3371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33" name="Elbow Connector 82">
            <a:extLst>
              <a:ext uri="{FF2B5EF4-FFF2-40B4-BE49-F238E27FC236}">
                <a16:creationId xmlns:a16="http://schemas.microsoft.com/office/drawing/2014/main" id="{870C9A76-7E6F-8EDD-371A-9CB8093465C0}"/>
              </a:ext>
              <a:ext uri="{C183D7F6-B498-43B3-948B-1728B52AA6E4}">
                <adec:decorative xmlns:adec="http://schemas.microsoft.com/office/drawing/2017/decorative" val="1"/>
              </a:ext>
            </a:extLst>
          </p:cNvPr>
          <p:cNvCxnSpPr>
            <a:cxnSpLocks/>
            <a:stCxn id="31" idx="2"/>
            <a:endCxn id="32" idx="0"/>
          </p:cNvCxnSpPr>
          <p:nvPr/>
        </p:nvCxnSpPr>
        <p:spPr>
          <a:xfrm rot="5400000">
            <a:off x="8007711" y="3714748"/>
            <a:ext cx="612106" cy="90711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ound Same Side Corner Rectangle 60">
            <a:extLst>
              <a:ext uri="{FF2B5EF4-FFF2-40B4-BE49-F238E27FC236}">
                <a16:creationId xmlns:a16="http://schemas.microsoft.com/office/drawing/2014/main" id="{CBC8FA07-1400-145E-88F8-B7D4CD62AE45}"/>
              </a:ext>
              <a:ext uri="{C183D7F6-B498-43B3-948B-1728B52AA6E4}">
                <adec:decorative xmlns:adec="http://schemas.microsoft.com/office/drawing/2017/decorative" val="1"/>
              </a:ext>
            </a:extLst>
          </p:cNvPr>
          <p:cNvSpPr/>
          <p:nvPr/>
        </p:nvSpPr>
        <p:spPr>
          <a:xfrm>
            <a:off x="8997401" y="4474356"/>
            <a:ext cx="1357090" cy="3371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35" name="Elbow Connector 82">
            <a:extLst>
              <a:ext uri="{FF2B5EF4-FFF2-40B4-BE49-F238E27FC236}">
                <a16:creationId xmlns:a16="http://schemas.microsoft.com/office/drawing/2014/main" id="{9C0DCB4B-DB32-0D38-6A15-CE28159EE1FD}"/>
              </a:ext>
              <a:ext uri="{C183D7F6-B498-43B3-948B-1728B52AA6E4}">
                <adec:decorative xmlns:adec="http://schemas.microsoft.com/office/drawing/2017/decorative" val="1"/>
              </a:ext>
            </a:extLst>
          </p:cNvPr>
          <p:cNvCxnSpPr>
            <a:cxnSpLocks/>
            <a:stCxn id="31" idx="2"/>
            <a:endCxn id="34" idx="0"/>
          </p:cNvCxnSpPr>
          <p:nvPr/>
        </p:nvCxnSpPr>
        <p:spPr>
          <a:xfrm rot="16200000" flipH="1">
            <a:off x="8915579" y="3713989"/>
            <a:ext cx="612106" cy="90862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53DFCE5F-AA46-6B61-4EE0-9D6753DC66F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584451" y="1372896"/>
            <a:ext cx="4457246" cy="1810087"/>
          </a:xfrm>
          <a:prstGeom prst="rect">
            <a:avLst/>
          </a:prstGeom>
          <a:effectLst>
            <a:outerShdw blurRad="63500" sx="102000" sy="102000" algn="ctr" rotWithShape="0">
              <a:prstClr val="black">
                <a:alpha val="40000"/>
              </a:prstClr>
            </a:outerShdw>
          </a:effectLst>
        </p:spPr>
      </p:pic>
      <p:sp>
        <p:nvSpPr>
          <p:cNvPr id="41" name="Round Same Side Corner Rectangle 60">
            <a:extLst>
              <a:ext uri="{FF2B5EF4-FFF2-40B4-BE49-F238E27FC236}">
                <a16:creationId xmlns:a16="http://schemas.microsoft.com/office/drawing/2014/main" id="{530B7E36-05AB-6F69-6473-836972F58881}"/>
              </a:ext>
              <a:ext uri="{C183D7F6-B498-43B3-948B-1728B52AA6E4}">
                <adec:decorative xmlns:adec="http://schemas.microsoft.com/office/drawing/2017/decorative" val="1"/>
              </a:ext>
            </a:extLst>
          </p:cNvPr>
          <p:cNvSpPr/>
          <p:nvPr/>
        </p:nvSpPr>
        <p:spPr>
          <a:xfrm>
            <a:off x="7177310" y="5118788"/>
            <a:ext cx="1357090" cy="48952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42" name="Round Same Side Corner Rectangle 60">
            <a:extLst>
              <a:ext uri="{FF2B5EF4-FFF2-40B4-BE49-F238E27FC236}">
                <a16:creationId xmlns:a16="http://schemas.microsoft.com/office/drawing/2014/main" id="{E175851A-5F57-6B0F-B5DE-11F1834480A4}"/>
              </a:ext>
              <a:ext uri="{C183D7F6-B498-43B3-948B-1728B52AA6E4}">
                <adec:decorative xmlns:adec="http://schemas.microsoft.com/office/drawing/2017/decorative" val="1"/>
              </a:ext>
            </a:extLst>
          </p:cNvPr>
          <p:cNvSpPr/>
          <p:nvPr/>
        </p:nvSpPr>
        <p:spPr>
          <a:xfrm>
            <a:off x="8993047" y="5118788"/>
            <a:ext cx="1357090" cy="48952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47" name="Straight Arrow Connector 46">
            <a:extLst>
              <a:ext uri="{FF2B5EF4-FFF2-40B4-BE49-F238E27FC236}">
                <a16:creationId xmlns:a16="http://schemas.microsoft.com/office/drawing/2014/main" id="{613036C5-C742-25AD-2E15-D2FE54E84639}"/>
              </a:ext>
              <a:ext uri="{C183D7F6-B498-43B3-948B-1728B52AA6E4}">
                <adec:decorative xmlns:adec="http://schemas.microsoft.com/office/drawing/2017/decorative" val="1"/>
              </a:ext>
            </a:extLst>
          </p:cNvPr>
          <p:cNvCxnSpPr>
            <a:cxnSpLocks/>
            <a:stCxn id="32" idx="2"/>
            <a:endCxn id="41" idx="0"/>
          </p:cNvCxnSpPr>
          <p:nvPr/>
        </p:nvCxnSpPr>
        <p:spPr>
          <a:xfrm flipH="1">
            <a:off x="7855855" y="4811486"/>
            <a:ext cx="4354" cy="3073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A6EFAB0-5D07-DCB4-35C2-4DB542ECC329}"/>
              </a:ext>
              <a:ext uri="{C183D7F6-B498-43B3-948B-1728B52AA6E4}">
                <adec:decorative xmlns:adec="http://schemas.microsoft.com/office/drawing/2017/decorative" val="1"/>
              </a:ext>
            </a:extLst>
          </p:cNvPr>
          <p:cNvCxnSpPr>
            <a:cxnSpLocks/>
            <a:stCxn id="34" idx="2"/>
            <a:endCxn id="42" idx="0"/>
          </p:cNvCxnSpPr>
          <p:nvPr/>
        </p:nvCxnSpPr>
        <p:spPr>
          <a:xfrm flipH="1">
            <a:off x="9671592" y="4811486"/>
            <a:ext cx="4354" cy="3073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
        <p:nvSpPr>
          <p:cNvPr id="7" name="TextBox 6">
            <a:extLst>
              <a:ext uri="{FF2B5EF4-FFF2-40B4-BE49-F238E27FC236}">
                <a16:creationId xmlns:a16="http://schemas.microsoft.com/office/drawing/2014/main" id="{875CD6F7-7473-897B-DB5D-F45EB83D7AE0}"/>
              </a:ext>
              <a:ext uri="{C183D7F6-B498-43B3-948B-1728B52AA6E4}">
                <adec:decorative xmlns:adec="http://schemas.microsoft.com/office/drawing/2017/decorative" val="0"/>
              </a:ext>
            </a:extLst>
          </p:cNvPr>
          <p:cNvSpPr txBox="1"/>
          <p:nvPr/>
        </p:nvSpPr>
        <p:spPr>
          <a:xfrm>
            <a:off x="1571826" y="3455291"/>
            <a:ext cx="3165637" cy="41131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Type 2 diabetes</a:t>
            </a:r>
          </a:p>
        </p:txBody>
      </p:sp>
      <p:sp>
        <p:nvSpPr>
          <p:cNvPr id="8" name="Round Same Side Corner Rectangle 60">
            <a:extLst>
              <a:ext uri="{FF2B5EF4-FFF2-40B4-BE49-F238E27FC236}">
                <a16:creationId xmlns:a16="http://schemas.microsoft.com/office/drawing/2014/main" id="{EA3B4664-14DE-9D3A-B512-2DCF241200B0}"/>
              </a:ext>
              <a:ext uri="{C183D7F6-B498-43B3-948B-1728B52AA6E4}">
                <adec:decorative xmlns:adec="http://schemas.microsoft.com/office/drawing/2017/decorative" val="0"/>
              </a:ext>
            </a:extLst>
          </p:cNvPr>
          <p:cNvSpPr/>
          <p:nvPr/>
        </p:nvSpPr>
        <p:spPr>
          <a:xfrm>
            <a:off x="1568990" y="4474356"/>
            <a:ext cx="1357090" cy="829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GLP-1</a:t>
            </a:r>
          </a:p>
          <a:p>
            <a:pPr algn="ctr"/>
            <a:r>
              <a:rPr lang="en-US" sz="1200" b="1" dirty="0">
                <a:solidFill>
                  <a:schemeClr val="tx1"/>
                </a:solidFill>
                <a:latin typeface="Lub Dub Condensed" panose="020B0506030403020204"/>
              </a:rPr>
              <a:t>Receptor Agonists (Class 1)</a:t>
            </a:r>
          </a:p>
        </p:txBody>
      </p:sp>
      <p:sp>
        <p:nvSpPr>
          <p:cNvPr id="13" name="Round Same Side Corner Rectangle 60">
            <a:extLst>
              <a:ext uri="{FF2B5EF4-FFF2-40B4-BE49-F238E27FC236}">
                <a16:creationId xmlns:a16="http://schemas.microsoft.com/office/drawing/2014/main" id="{B8206045-5F23-B9B8-F862-9FB096E5727C}"/>
              </a:ext>
              <a:ext uri="{C183D7F6-B498-43B3-948B-1728B52AA6E4}">
                <adec:decorative xmlns:adec="http://schemas.microsoft.com/office/drawing/2017/decorative" val="0"/>
              </a:ext>
            </a:extLst>
          </p:cNvPr>
          <p:cNvSpPr/>
          <p:nvPr/>
        </p:nvSpPr>
        <p:spPr>
          <a:xfrm>
            <a:off x="3384727" y="4474356"/>
            <a:ext cx="1357090" cy="829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SGLT2 Inhibitors (Class 1)</a:t>
            </a:r>
          </a:p>
        </p:txBody>
      </p:sp>
      <p:sp>
        <p:nvSpPr>
          <p:cNvPr id="14" name="TextBox 13">
            <a:extLst>
              <a:ext uri="{FF2B5EF4-FFF2-40B4-BE49-F238E27FC236}">
                <a16:creationId xmlns:a16="http://schemas.microsoft.com/office/drawing/2014/main" id="{AFFA52DA-580B-5DF8-10CD-2997E12BB5B6}"/>
              </a:ext>
              <a:ext uri="{C183D7F6-B498-43B3-948B-1728B52AA6E4}">
                <adec:decorative xmlns:adec="http://schemas.microsoft.com/office/drawing/2017/decorative" val="0"/>
              </a:ext>
            </a:extLst>
          </p:cNvPr>
          <p:cNvSpPr txBox="1"/>
          <p:nvPr/>
        </p:nvSpPr>
        <p:spPr>
          <a:xfrm>
            <a:off x="7184500" y="3450937"/>
            <a:ext cx="3165637" cy="41131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lvl="0" indent="0" algn="ctr" defTabSz="8001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Heart failure (± diabetes)</a:t>
            </a:r>
          </a:p>
        </p:txBody>
      </p:sp>
      <p:sp>
        <p:nvSpPr>
          <p:cNvPr id="15" name="Round Same Side Corner Rectangle 60">
            <a:extLst>
              <a:ext uri="{FF2B5EF4-FFF2-40B4-BE49-F238E27FC236}">
                <a16:creationId xmlns:a16="http://schemas.microsoft.com/office/drawing/2014/main" id="{A5B545E6-2884-247D-496E-C0B318B5ED1C}"/>
              </a:ext>
              <a:ext uri="{C183D7F6-B498-43B3-948B-1728B52AA6E4}">
                <adec:decorative xmlns:adec="http://schemas.microsoft.com/office/drawing/2017/decorative" val="0"/>
              </a:ext>
            </a:extLst>
          </p:cNvPr>
          <p:cNvSpPr/>
          <p:nvPr/>
        </p:nvSpPr>
        <p:spPr>
          <a:xfrm>
            <a:off x="7181664" y="4474356"/>
            <a:ext cx="1357090" cy="337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LVEF ≤ 40%</a:t>
            </a:r>
          </a:p>
        </p:txBody>
      </p:sp>
      <p:sp>
        <p:nvSpPr>
          <p:cNvPr id="18" name="Round Same Side Corner Rectangle 60">
            <a:extLst>
              <a:ext uri="{FF2B5EF4-FFF2-40B4-BE49-F238E27FC236}">
                <a16:creationId xmlns:a16="http://schemas.microsoft.com/office/drawing/2014/main" id="{63A0268E-E4D5-7C5E-E3E9-C7361F8FFBB3}"/>
              </a:ext>
              <a:ext uri="{C183D7F6-B498-43B3-948B-1728B52AA6E4}">
                <adec:decorative xmlns:adec="http://schemas.microsoft.com/office/drawing/2017/decorative" val="0"/>
              </a:ext>
            </a:extLst>
          </p:cNvPr>
          <p:cNvSpPr/>
          <p:nvPr/>
        </p:nvSpPr>
        <p:spPr>
          <a:xfrm>
            <a:off x="7177310" y="5118788"/>
            <a:ext cx="1357090" cy="489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SGLT2 Inhibitors (Class 1)</a:t>
            </a:r>
          </a:p>
        </p:txBody>
      </p:sp>
      <p:sp>
        <p:nvSpPr>
          <p:cNvPr id="17" name="Round Same Side Corner Rectangle 60">
            <a:extLst>
              <a:ext uri="{FF2B5EF4-FFF2-40B4-BE49-F238E27FC236}">
                <a16:creationId xmlns:a16="http://schemas.microsoft.com/office/drawing/2014/main" id="{83C1939E-293F-741E-2E93-0A31A30EA873}"/>
              </a:ext>
              <a:ext uri="{C183D7F6-B498-43B3-948B-1728B52AA6E4}">
                <adec:decorative xmlns:adec="http://schemas.microsoft.com/office/drawing/2017/decorative" val="0"/>
              </a:ext>
            </a:extLst>
          </p:cNvPr>
          <p:cNvSpPr/>
          <p:nvPr/>
        </p:nvSpPr>
        <p:spPr>
          <a:xfrm>
            <a:off x="8997401" y="4474356"/>
            <a:ext cx="1357090" cy="337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LVEF &gt; 40%</a:t>
            </a:r>
          </a:p>
        </p:txBody>
      </p:sp>
      <p:sp>
        <p:nvSpPr>
          <p:cNvPr id="19" name="Round Same Side Corner Rectangle 60">
            <a:extLst>
              <a:ext uri="{FF2B5EF4-FFF2-40B4-BE49-F238E27FC236}">
                <a16:creationId xmlns:a16="http://schemas.microsoft.com/office/drawing/2014/main" id="{2DBBD0A6-0761-CBCE-2CB6-66A3B6775142}"/>
              </a:ext>
              <a:ext uri="{C183D7F6-B498-43B3-948B-1728B52AA6E4}">
                <adec:decorative xmlns:adec="http://schemas.microsoft.com/office/drawing/2017/decorative" val="0"/>
              </a:ext>
            </a:extLst>
          </p:cNvPr>
          <p:cNvSpPr/>
          <p:nvPr/>
        </p:nvSpPr>
        <p:spPr>
          <a:xfrm>
            <a:off x="8993047" y="5118788"/>
            <a:ext cx="1357090" cy="489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SGLT2 Inhibitors (Class 2a)</a:t>
            </a:r>
          </a:p>
        </p:txBody>
      </p:sp>
      <p:sp>
        <p:nvSpPr>
          <p:cNvPr id="5" name="Text Placeholder 4">
            <a:extLst>
              <a:ext uri="{FF2B5EF4-FFF2-40B4-BE49-F238E27FC236}">
                <a16:creationId xmlns:a16="http://schemas.microsoft.com/office/drawing/2014/main" id="{3D5CB9B8-0358-7861-7632-7D7E9900E415}"/>
              </a:ext>
            </a:extLst>
          </p:cNvPr>
          <p:cNvSpPr>
            <a:spLocks noGrp="1"/>
          </p:cNvSpPr>
          <p:nvPr>
            <p:ph type="body" sz="quarter" idx="13"/>
          </p:nvPr>
        </p:nvSpPr>
        <p:spPr>
          <a:xfrm>
            <a:off x="838200" y="5970454"/>
            <a:ext cx="10515600" cy="271939"/>
          </a:xfrm>
        </p:spPr>
        <p:txBody>
          <a:bodyPr/>
          <a:lstStyle/>
          <a:p>
            <a:pPr algn="ctr"/>
            <a:r>
              <a:rPr lang="en-US" b="1" dirty="0"/>
              <a:t>Abbreviations: </a:t>
            </a:r>
            <a:r>
              <a:rPr lang="en-US" dirty="0"/>
              <a:t>GLP-1 indicates glucagon-like peptide-1; LVEF, left ventricular ejection fraction; and SGLT2, sodium glucose transporter 2.</a:t>
            </a:r>
          </a:p>
        </p:txBody>
      </p:sp>
    </p:spTree>
    <p:extLst>
      <p:ext uri="{BB962C8B-B14F-4D97-AF65-F5344CB8AC3E}">
        <p14:creationId xmlns:p14="http://schemas.microsoft.com/office/powerpoint/2010/main" val="3446498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p:txBody>
          <a:bodyPr/>
          <a:lstStyle/>
          <a:p>
            <a:r>
              <a:rPr lang="en-US" dirty="0"/>
              <a:t>Weight management in Patients with CCD</a:t>
            </a:r>
            <a:endParaRPr lang="en-US" dirty="0">
              <a:latin typeface="Lub Dub Medium" panose="020B0603030403020204" pitchFamily="34" charset="0"/>
            </a:endParaRPr>
          </a:p>
        </p:txBody>
      </p:sp>
      <p:sp>
        <p:nvSpPr>
          <p:cNvPr id="6" name="TextBox 5">
            <a:extLst>
              <a:ext uri="{FF2B5EF4-FFF2-40B4-BE49-F238E27FC236}">
                <a16:creationId xmlns:a16="http://schemas.microsoft.com/office/drawing/2014/main" id="{F9979582-3E70-E89D-7C8B-47FE624B95F3}"/>
              </a:ext>
              <a:ext uri="{C183D7F6-B498-43B3-948B-1728B52AA6E4}">
                <adec:decorative xmlns:adec="http://schemas.microsoft.com/office/drawing/2017/decorative" val="1"/>
              </a:ext>
            </a:extLst>
          </p:cNvPr>
          <p:cNvSpPr txBox="1"/>
          <p:nvPr/>
        </p:nvSpPr>
        <p:spPr>
          <a:xfrm>
            <a:off x="901266" y="1260731"/>
            <a:ext cx="2555227" cy="411313"/>
          </a:xfrm>
          <a:prstGeom prst="chevron">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 </a:t>
            </a:r>
          </a:p>
        </p:txBody>
      </p:sp>
      <p:sp>
        <p:nvSpPr>
          <p:cNvPr id="7" name="Round Same Side Corner Rectangle 60">
            <a:extLst>
              <a:ext uri="{FF2B5EF4-FFF2-40B4-BE49-F238E27FC236}">
                <a16:creationId xmlns:a16="http://schemas.microsoft.com/office/drawing/2014/main" id="{88046184-1943-1090-34DF-F3A24274FB8A}"/>
              </a:ext>
              <a:ext uri="{C183D7F6-B498-43B3-948B-1728B52AA6E4}">
                <adec:decorative xmlns:adec="http://schemas.microsoft.com/office/drawing/2017/decorative" val="1"/>
              </a:ext>
            </a:extLst>
          </p:cNvPr>
          <p:cNvSpPr/>
          <p:nvPr/>
        </p:nvSpPr>
        <p:spPr>
          <a:xfrm>
            <a:off x="901266" y="1765989"/>
            <a:ext cx="2364448" cy="310210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Lub Dub Condensed" panose="020B0506030403020204"/>
              </a:rPr>
              <a:t> </a:t>
            </a:r>
          </a:p>
        </p:txBody>
      </p:sp>
      <p:sp>
        <p:nvSpPr>
          <p:cNvPr id="8" name="TextBox 7">
            <a:extLst>
              <a:ext uri="{FF2B5EF4-FFF2-40B4-BE49-F238E27FC236}">
                <a16:creationId xmlns:a16="http://schemas.microsoft.com/office/drawing/2014/main" id="{6CB5D350-4783-920E-DFDC-531C4B267985}"/>
              </a:ext>
              <a:ext uri="{C183D7F6-B498-43B3-948B-1728B52AA6E4}">
                <adec:decorative xmlns:adec="http://schemas.microsoft.com/office/drawing/2017/decorative" val="1"/>
              </a:ext>
            </a:extLst>
          </p:cNvPr>
          <p:cNvSpPr txBox="1"/>
          <p:nvPr/>
        </p:nvSpPr>
        <p:spPr>
          <a:xfrm>
            <a:off x="3524723" y="1260731"/>
            <a:ext cx="2555227" cy="411313"/>
          </a:xfrm>
          <a:prstGeom prst="chevron">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 </a:t>
            </a:r>
          </a:p>
        </p:txBody>
      </p:sp>
      <p:sp>
        <p:nvSpPr>
          <p:cNvPr id="9" name="Round Same Side Corner Rectangle 60">
            <a:extLst>
              <a:ext uri="{FF2B5EF4-FFF2-40B4-BE49-F238E27FC236}">
                <a16:creationId xmlns:a16="http://schemas.microsoft.com/office/drawing/2014/main" id="{5A18BDFF-F4D0-1FBA-0015-5E767DA29689}"/>
              </a:ext>
              <a:ext uri="{C183D7F6-B498-43B3-948B-1728B52AA6E4}">
                <adec:decorative xmlns:adec="http://schemas.microsoft.com/office/drawing/2017/decorative" val="1"/>
              </a:ext>
            </a:extLst>
          </p:cNvPr>
          <p:cNvSpPr/>
          <p:nvPr/>
        </p:nvSpPr>
        <p:spPr>
          <a:xfrm>
            <a:off x="3524723" y="1765990"/>
            <a:ext cx="2364448" cy="82916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200" dirty="0">
              <a:solidFill>
                <a:schemeClr val="tx1"/>
              </a:solidFill>
              <a:latin typeface="Lub Dub Condensed" panose="020B0506030403020204"/>
            </a:endParaRPr>
          </a:p>
        </p:txBody>
      </p:sp>
      <p:sp>
        <p:nvSpPr>
          <p:cNvPr id="10" name="TextBox 9">
            <a:extLst>
              <a:ext uri="{FF2B5EF4-FFF2-40B4-BE49-F238E27FC236}">
                <a16:creationId xmlns:a16="http://schemas.microsoft.com/office/drawing/2014/main" id="{E82DA85B-F906-8CA6-9718-CD3D49E63B67}"/>
              </a:ext>
              <a:ext uri="{C183D7F6-B498-43B3-948B-1728B52AA6E4}">
                <adec:decorative xmlns:adec="http://schemas.microsoft.com/office/drawing/2017/decorative" val="1"/>
              </a:ext>
            </a:extLst>
          </p:cNvPr>
          <p:cNvSpPr txBox="1"/>
          <p:nvPr/>
        </p:nvSpPr>
        <p:spPr>
          <a:xfrm>
            <a:off x="6148180" y="1260731"/>
            <a:ext cx="2555227" cy="411313"/>
          </a:xfrm>
          <a:prstGeom prst="chevron">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 </a:t>
            </a:r>
          </a:p>
        </p:txBody>
      </p:sp>
      <p:sp>
        <p:nvSpPr>
          <p:cNvPr id="11" name="Round Same Side Corner Rectangle 60">
            <a:extLst>
              <a:ext uri="{FF2B5EF4-FFF2-40B4-BE49-F238E27FC236}">
                <a16:creationId xmlns:a16="http://schemas.microsoft.com/office/drawing/2014/main" id="{F9AEF1FA-372D-FA5B-A0E2-35B2B34D69DD}"/>
              </a:ext>
              <a:ext uri="{C183D7F6-B498-43B3-948B-1728B52AA6E4}">
                <adec:decorative xmlns:adec="http://schemas.microsoft.com/office/drawing/2017/decorative" val="1"/>
              </a:ext>
            </a:extLst>
          </p:cNvPr>
          <p:cNvSpPr/>
          <p:nvPr/>
        </p:nvSpPr>
        <p:spPr>
          <a:xfrm>
            <a:off x="6148180" y="1765990"/>
            <a:ext cx="2364448" cy="164777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Lub Dub Condensed" panose="020B0506030403020204"/>
              </a:rPr>
              <a:t> </a:t>
            </a:r>
          </a:p>
        </p:txBody>
      </p:sp>
      <p:sp>
        <p:nvSpPr>
          <p:cNvPr id="12" name="TextBox 11">
            <a:extLst>
              <a:ext uri="{FF2B5EF4-FFF2-40B4-BE49-F238E27FC236}">
                <a16:creationId xmlns:a16="http://schemas.microsoft.com/office/drawing/2014/main" id="{4C153D88-8D68-45D9-55A1-2F16313B1703}"/>
              </a:ext>
              <a:ext uri="{C183D7F6-B498-43B3-948B-1728B52AA6E4}">
                <adec:decorative xmlns:adec="http://schemas.microsoft.com/office/drawing/2017/decorative" val="1"/>
              </a:ext>
            </a:extLst>
          </p:cNvPr>
          <p:cNvSpPr txBox="1"/>
          <p:nvPr/>
        </p:nvSpPr>
        <p:spPr>
          <a:xfrm>
            <a:off x="9035071" y="1265085"/>
            <a:ext cx="2077067" cy="411313"/>
          </a:xfrm>
          <a:prstGeom prst="chevron">
            <a:avLst>
              <a:gd name="adj" fmla="val 0"/>
            </a:avLst>
          </a:prstGeom>
          <a:solidFill>
            <a:schemeClr val="tx1"/>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 </a:t>
            </a:r>
          </a:p>
        </p:txBody>
      </p:sp>
      <p:sp>
        <p:nvSpPr>
          <p:cNvPr id="13" name="Round Same Side Corner Rectangle 60">
            <a:extLst>
              <a:ext uri="{FF2B5EF4-FFF2-40B4-BE49-F238E27FC236}">
                <a16:creationId xmlns:a16="http://schemas.microsoft.com/office/drawing/2014/main" id="{9C93BB18-C578-6E07-0E18-4939F8A032C5}"/>
              </a:ext>
              <a:ext uri="{C183D7F6-B498-43B3-948B-1728B52AA6E4}">
                <adec:decorative xmlns:adec="http://schemas.microsoft.com/office/drawing/2017/decorative" val="1"/>
              </a:ext>
            </a:extLst>
          </p:cNvPr>
          <p:cNvSpPr/>
          <p:nvPr/>
        </p:nvSpPr>
        <p:spPr>
          <a:xfrm>
            <a:off x="9035071" y="1770344"/>
            <a:ext cx="2077066" cy="1259728"/>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Lub Dub Condensed" panose="020B0506030403020204"/>
              </a:rPr>
              <a:t> </a:t>
            </a:r>
          </a:p>
        </p:txBody>
      </p:sp>
      <p:sp>
        <p:nvSpPr>
          <p:cNvPr id="14" name="Round Same Side Corner Rectangle 60">
            <a:extLst>
              <a:ext uri="{FF2B5EF4-FFF2-40B4-BE49-F238E27FC236}">
                <a16:creationId xmlns:a16="http://schemas.microsoft.com/office/drawing/2014/main" id="{254872A1-90F7-112C-FA66-E1B60385E41F}"/>
              </a:ext>
              <a:ext uri="{C183D7F6-B498-43B3-948B-1728B52AA6E4}">
                <adec:decorative xmlns:adec="http://schemas.microsoft.com/office/drawing/2017/decorative" val="1"/>
              </a:ext>
            </a:extLst>
          </p:cNvPr>
          <p:cNvSpPr/>
          <p:nvPr/>
        </p:nvSpPr>
        <p:spPr>
          <a:xfrm>
            <a:off x="6152534" y="3546893"/>
            <a:ext cx="2364448" cy="130378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Lub Dub Condensed" panose="020B0506030403020204"/>
              </a:rPr>
              <a:t> </a:t>
            </a:r>
          </a:p>
        </p:txBody>
      </p: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
        <p:nvSpPr>
          <p:cNvPr id="17" name="TextBox 16">
            <a:extLst>
              <a:ext uri="{FF2B5EF4-FFF2-40B4-BE49-F238E27FC236}">
                <a16:creationId xmlns:a16="http://schemas.microsoft.com/office/drawing/2014/main" id="{74C56395-2D11-5546-D8F9-BFCD6C835C92}"/>
              </a:ext>
              <a:ext uri="{C183D7F6-B498-43B3-948B-1728B52AA6E4}">
                <adec:decorative xmlns:adec="http://schemas.microsoft.com/office/drawing/2017/decorative" val="0"/>
              </a:ext>
            </a:extLst>
          </p:cNvPr>
          <p:cNvSpPr txBox="1"/>
          <p:nvPr/>
        </p:nvSpPr>
        <p:spPr>
          <a:xfrm>
            <a:off x="901266" y="1260731"/>
            <a:ext cx="2555227" cy="411313"/>
          </a:xfrm>
          <a:prstGeom prst="chevron">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MEASURE</a:t>
            </a:r>
          </a:p>
        </p:txBody>
      </p:sp>
      <p:sp>
        <p:nvSpPr>
          <p:cNvPr id="18" name="Round Same Side Corner Rectangle 60">
            <a:extLst>
              <a:ext uri="{FF2B5EF4-FFF2-40B4-BE49-F238E27FC236}">
                <a16:creationId xmlns:a16="http://schemas.microsoft.com/office/drawing/2014/main" id="{2017DA57-6159-3491-358A-4988BBDBCC6D}"/>
              </a:ext>
              <a:ext uri="{C183D7F6-B498-43B3-948B-1728B52AA6E4}">
                <adec:decorative xmlns:adec="http://schemas.microsoft.com/office/drawing/2017/decorative" val="0"/>
              </a:ext>
            </a:extLst>
          </p:cNvPr>
          <p:cNvSpPr/>
          <p:nvPr/>
        </p:nvSpPr>
        <p:spPr>
          <a:xfrm>
            <a:off x="901266" y="1765989"/>
            <a:ext cx="2364448" cy="3102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Lub Dub Condensed" panose="020B0506030403020204"/>
              </a:rPr>
              <a:t>Assess during routine clinical follow-up </a:t>
            </a:r>
          </a:p>
          <a:p>
            <a:r>
              <a:rPr lang="en-US" sz="1200" b="1" dirty="0">
                <a:solidFill>
                  <a:schemeClr val="tx1"/>
                </a:solidFill>
                <a:latin typeface="Lub Dub Condensed" panose="020B0506030403020204"/>
              </a:rPr>
              <a:t>Overweight </a:t>
            </a:r>
            <a:r>
              <a:rPr lang="en-US" sz="1200" dirty="0">
                <a:solidFill>
                  <a:schemeClr val="tx1"/>
                </a:solidFill>
                <a:latin typeface="Lub Dub Condensed" panose="020B0506030403020204"/>
              </a:rPr>
              <a:t>BMI</a:t>
            </a:r>
            <a:r>
              <a:rPr lang="en-US" sz="1200" b="1" dirty="0">
                <a:solidFill>
                  <a:schemeClr val="tx1"/>
                </a:solidFill>
                <a:latin typeface="Lub Dub Condensed" panose="020B0506030403020204"/>
              </a:rPr>
              <a:t> </a:t>
            </a:r>
            <a:r>
              <a:rPr lang="en-US" sz="1200" dirty="0">
                <a:solidFill>
                  <a:schemeClr val="tx1"/>
                </a:solidFill>
                <a:latin typeface="Lub Dub Condensed" panose="020B0506030403020204"/>
              </a:rPr>
              <a:t>25 – 29.9 kg/m2</a:t>
            </a:r>
          </a:p>
          <a:p>
            <a:r>
              <a:rPr lang="en-US" sz="1200" b="1" dirty="0">
                <a:solidFill>
                  <a:schemeClr val="tx1"/>
                </a:solidFill>
                <a:latin typeface="Lub Dub Condensed" panose="020B0506030403020204"/>
              </a:rPr>
              <a:t>Obese</a:t>
            </a:r>
            <a:r>
              <a:rPr lang="en-US" sz="1200" dirty="0">
                <a:solidFill>
                  <a:schemeClr val="tx1"/>
                </a:solidFill>
                <a:latin typeface="Lub Dub Condensed" panose="020B0506030403020204"/>
              </a:rPr>
              <a:t> BMI ≥ 30 kg/m2</a:t>
            </a:r>
          </a:p>
          <a:p>
            <a:r>
              <a:rPr lang="en-US" sz="1200" b="1" dirty="0">
                <a:solidFill>
                  <a:schemeClr val="tx1"/>
                </a:solidFill>
                <a:latin typeface="Lub Dub Condensed" panose="020B0506030403020204"/>
              </a:rPr>
              <a:t>Severe obesity </a:t>
            </a:r>
            <a:r>
              <a:rPr lang="en-US" sz="1200" dirty="0">
                <a:solidFill>
                  <a:schemeClr val="tx1"/>
                </a:solidFill>
                <a:latin typeface="Lub Dub Condensed" panose="020B0506030403020204"/>
              </a:rPr>
              <a:t>BMI ≥40 kg/m2 or BMI 35-39.9 kg/m2 with a weight-related comorbidity</a:t>
            </a:r>
          </a:p>
          <a:p>
            <a:endParaRPr lang="en-US" sz="1200" dirty="0">
              <a:solidFill>
                <a:schemeClr val="tx1"/>
              </a:solidFill>
              <a:latin typeface="Lub Dub Condensed" panose="020B0506030403020204"/>
            </a:endParaRPr>
          </a:p>
          <a:p>
            <a:r>
              <a:rPr lang="en-US" sz="1200" b="1" dirty="0">
                <a:solidFill>
                  <a:schemeClr val="tx1"/>
                </a:solidFill>
                <a:latin typeface="Lub Dub Condensed" panose="020B0506030403020204"/>
              </a:rPr>
              <a:t>Central obesity waist circumference </a:t>
            </a:r>
            <a:br>
              <a:rPr lang="en-US" sz="1200" b="1" dirty="0">
                <a:solidFill>
                  <a:schemeClr val="tx1"/>
                </a:solidFill>
                <a:latin typeface="Lub Dub Condensed" panose="020B0506030403020204"/>
              </a:rPr>
            </a:br>
            <a:r>
              <a:rPr lang="en-US" sz="1200" dirty="0">
                <a:solidFill>
                  <a:schemeClr val="tx1"/>
                </a:solidFill>
                <a:latin typeface="Lub Dub Condensed" panose="020B0506030403020204"/>
              </a:rPr>
              <a:t>&gt;102 cm (men) or &gt;88 cm (women)</a:t>
            </a:r>
          </a:p>
          <a:p>
            <a:endParaRPr lang="en-US" sz="1200" dirty="0">
              <a:solidFill>
                <a:schemeClr val="tx1"/>
              </a:solidFill>
              <a:latin typeface="Lub Dub Condensed" panose="020B0506030403020204"/>
            </a:endParaRPr>
          </a:p>
          <a:p>
            <a:r>
              <a:rPr lang="en-US" sz="1200" dirty="0">
                <a:solidFill>
                  <a:schemeClr val="tx1"/>
                </a:solidFill>
                <a:latin typeface="Lub Dub Condensed" panose="020B0506030403020204"/>
              </a:rPr>
              <a:t>(Class 1)</a:t>
            </a:r>
          </a:p>
        </p:txBody>
      </p:sp>
      <p:sp>
        <p:nvSpPr>
          <p:cNvPr id="19" name="TextBox 18">
            <a:extLst>
              <a:ext uri="{FF2B5EF4-FFF2-40B4-BE49-F238E27FC236}">
                <a16:creationId xmlns:a16="http://schemas.microsoft.com/office/drawing/2014/main" id="{32551949-08A3-8D98-9F6A-493642C68566}"/>
              </a:ext>
              <a:ext uri="{C183D7F6-B498-43B3-948B-1728B52AA6E4}">
                <adec:decorative xmlns:adec="http://schemas.microsoft.com/office/drawing/2017/decorative" val="0"/>
              </a:ext>
            </a:extLst>
          </p:cNvPr>
          <p:cNvSpPr txBox="1"/>
          <p:nvPr/>
        </p:nvSpPr>
        <p:spPr>
          <a:xfrm>
            <a:off x="3524723" y="1260731"/>
            <a:ext cx="2555227" cy="411313"/>
          </a:xfrm>
          <a:prstGeom prst="chevron">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COUNSEL</a:t>
            </a:r>
          </a:p>
        </p:txBody>
      </p:sp>
      <p:sp>
        <p:nvSpPr>
          <p:cNvPr id="20" name="Round Same Side Corner Rectangle 60">
            <a:extLst>
              <a:ext uri="{FF2B5EF4-FFF2-40B4-BE49-F238E27FC236}">
                <a16:creationId xmlns:a16="http://schemas.microsoft.com/office/drawing/2014/main" id="{348EAE24-A4E4-96D4-96F7-DDF2F98E81DE}"/>
              </a:ext>
              <a:ext uri="{C183D7F6-B498-43B3-948B-1728B52AA6E4}">
                <adec:decorative xmlns:adec="http://schemas.microsoft.com/office/drawing/2017/decorative" val="0"/>
              </a:ext>
            </a:extLst>
          </p:cNvPr>
          <p:cNvSpPr/>
          <p:nvPr/>
        </p:nvSpPr>
        <p:spPr>
          <a:xfrm>
            <a:off x="3524723" y="1765990"/>
            <a:ext cx="2364448" cy="829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solidFill>
                <a:latin typeface="Lub Dub Condensed" panose="020B0506030403020204"/>
              </a:rPr>
              <a:t>Dietary modification</a:t>
            </a:r>
          </a:p>
          <a:p>
            <a:pPr marL="171450" indent="-171450">
              <a:buFont typeface="Arial" panose="020B0604020202020204" pitchFamily="34" charset="0"/>
              <a:buChar char="•"/>
            </a:pPr>
            <a:r>
              <a:rPr lang="en-US" sz="1200" dirty="0">
                <a:solidFill>
                  <a:schemeClr val="tx1"/>
                </a:solidFill>
                <a:latin typeface="Lub Dub Condensed" panose="020B0506030403020204"/>
              </a:rPr>
              <a:t>Physical activity</a:t>
            </a:r>
          </a:p>
          <a:p>
            <a:pPr marL="171450" indent="-171450">
              <a:buFont typeface="Arial" panose="020B0604020202020204" pitchFamily="34" charset="0"/>
              <a:buChar char="•"/>
            </a:pPr>
            <a:r>
              <a:rPr lang="en-US" sz="1200" dirty="0">
                <a:solidFill>
                  <a:schemeClr val="tx1"/>
                </a:solidFill>
                <a:latin typeface="Lub Dub Condensed" panose="020B0506030403020204"/>
              </a:rPr>
              <a:t>Behavioral counseling (Class 1)</a:t>
            </a:r>
          </a:p>
        </p:txBody>
      </p:sp>
      <p:sp>
        <p:nvSpPr>
          <p:cNvPr id="21" name="TextBox 20">
            <a:extLst>
              <a:ext uri="{FF2B5EF4-FFF2-40B4-BE49-F238E27FC236}">
                <a16:creationId xmlns:a16="http://schemas.microsoft.com/office/drawing/2014/main" id="{F64E78AF-A891-0A87-CB55-8A1AAAE6AC4D}"/>
              </a:ext>
              <a:ext uri="{C183D7F6-B498-43B3-948B-1728B52AA6E4}">
                <adec:decorative xmlns:adec="http://schemas.microsoft.com/office/drawing/2017/decorative" val="0"/>
              </a:ext>
            </a:extLst>
          </p:cNvPr>
          <p:cNvSpPr txBox="1"/>
          <p:nvPr/>
        </p:nvSpPr>
        <p:spPr>
          <a:xfrm>
            <a:off x="6148180" y="1260731"/>
            <a:ext cx="2555227" cy="411313"/>
          </a:xfrm>
          <a:prstGeom prst="chevron">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TREAT</a:t>
            </a:r>
          </a:p>
        </p:txBody>
      </p:sp>
      <p:sp>
        <p:nvSpPr>
          <p:cNvPr id="22" name="Round Same Side Corner Rectangle 60">
            <a:extLst>
              <a:ext uri="{FF2B5EF4-FFF2-40B4-BE49-F238E27FC236}">
                <a16:creationId xmlns:a16="http://schemas.microsoft.com/office/drawing/2014/main" id="{0740BBBB-9C51-46C1-FDE8-329C47981D49}"/>
              </a:ext>
              <a:ext uri="{C183D7F6-B498-43B3-948B-1728B52AA6E4}">
                <adec:decorative xmlns:adec="http://schemas.microsoft.com/office/drawing/2017/decorative" val="0"/>
              </a:ext>
            </a:extLst>
          </p:cNvPr>
          <p:cNvSpPr/>
          <p:nvPr/>
        </p:nvSpPr>
        <p:spPr>
          <a:xfrm>
            <a:off x="6148180" y="1765990"/>
            <a:ext cx="2364448" cy="1647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Lub Dub Condensed" panose="020B0506030403020204"/>
              </a:rPr>
              <a:t>If pharmacologic therapy is warranted for further weight reduction, a GLP-1 receptor agonist can be beneficial in addition to counseling for diet and physical activity, and it is reasonable to choose semaglutide over liraglutide (Class 2a)</a:t>
            </a:r>
          </a:p>
        </p:txBody>
      </p:sp>
      <p:sp>
        <p:nvSpPr>
          <p:cNvPr id="25" name="Round Same Side Corner Rectangle 60">
            <a:extLst>
              <a:ext uri="{FF2B5EF4-FFF2-40B4-BE49-F238E27FC236}">
                <a16:creationId xmlns:a16="http://schemas.microsoft.com/office/drawing/2014/main" id="{76C692AB-8026-6853-923A-FC5CFED9FE2E}"/>
              </a:ext>
              <a:ext uri="{C183D7F6-B498-43B3-948B-1728B52AA6E4}">
                <adec:decorative xmlns:adec="http://schemas.microsoft.com/office/drawing/2017/decorative" val="0"/>
              </a:ext>
            </a:extLst>
          </p:cNvPr>
          <p:cNvSpPr/>
          <p:nvPr/>
        </p:nvSpPr>
        <p:spPr>
          <a:xfrm>
            <a:off x="6152534" y="3546893"/>
            <a:ext cx="2364448" cy="130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Lub Dub Condensed" panose="020B0506030403020204"/>
              </a:rPr>
              <a:t>In severe obesity in which weight loss goals have not been met, referral for consideration of a bariatric procedure is reasonable for weight loss and CV risk factor reduction. (Class 2a)</a:t>
            </a:r>
          </a:p>
        </p:txBody>
      </p:sp>
      <p:sp>
        <p:nvSpPr>
          <p:cNvPr id="23" name="TextBox 22">
            <a:extLst>
              <a:ext uri="{FF2B5EF4-FFF2-40B4-BE49-F238E27FC236}">
                <a16:creationId xmlns:a16="http://schemas.microsoft.com/office/drawing/2014/main" id="{D2C20EE5-C3B3-79CD-E49C-4AF868E9194E}"/>
              </a:ext>
              <a:ext uri="{C183D7F6-B498-43B3-948B-1728B52AA6E4}">
                <adec:decorative xmlns:adec="http://schemas.microsoft.com/office/drawing/2017/decorative" val="0"/>
              </a:ext>
            </a:extLst>
          </p:cNvPr>
          <p:cNvSpPr txBox="1"/>
          <p:nvPr/>
        </p:nvSpPr>
        <p:spPr>
          <a:xfrm>
            <a:off x="9035071" y="1265085"/>
            <a:ext cx="2077067" cy="411313"/>
          </a:xfrm>
          <a:prstGeom prst="chevron">
            <a:avLst>
              <a:gd name="adj" fmla="val 0"/>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AVOID</a:t>
            </a:r>
          </a:p>
        </p:txBody>
      </p:sp>
      <p:sp>
        <p:nvSpPr>
          <p:cNvPr id="24" name="Round Same Side Corner Rectangle 60">
            <a:extLst>
              <a:ext uri="{FF2B5EF4-FFF2-40B4-BE49-F238E27FC236}">
                <a16:creationId xmlns:a16="http://schemas.microsoft.com/office/drawing/2014/main" id="{3D66BCC7-9FB6-22D5-E804-D05601BC3B3C}"/>
              </a:ext>
              <a:ext uri="{C183D7F6-B498-43B3-948B-1728B52AA6E4}">
                <adec:decorative xmlns:adec="http://schemas.microsoft.com/office/drawing/2017/decorative" val="0"/>
              </a:ext>
            </a:extLst>
          </p:cNvPr>
          <p:cNvSpPr/>
          <p:nvPr/>
        </p:nvSpPr>
        <p:spPr>
          <a:xfrm>
            <a:off x="9035071" y="1770344"/>
            <a:ext cx="2077066" cy="1134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Lub Dub Condensed" panose="020B0506030403020204"/>
              </a:rPr>
              <a:t>Use of sympathomimetic</a:t>
            </a:r>
          </a:p>
          <a:p>
            <a:r>
              <a:rPr lang="en-US" sz="1200" b="1" dirty="0">
                <a:solidFill>
                  <a:schemeClr val="tx1"/>
                </a:solidFill>
                <a:latin typeface="Lub Dub Condensed" panose="020B0506030403020204"/>
              </a:rPr>
              <a:t>weight loss drugs is potentially harmful. </a:t>
            </a:r>
          </a:p>
          <a:p>
            <a:r>
              <a:rPr lang="en-US" sz="1200" b="1" dirty="0">
                <a:solidFill>
                  <a:schemeClr val="tx1"/>
                </a:solidFill>
                <a:latin typeface="Lub Dub Condensed" panose="020B0506030403020204"/>
              </a:rPr>
              <a:t>(Class 3:Harm)</a:t>
            </a:r>
          </a:p>
        </p:txBody>
      </p:sp>
      <p:sp>
        <p:nvSpPr>
          <p:cNvPr id="5" name="Text Placeholder 4">
            <a:extLst>
              <a:ext uri="{FF2B5EF4-FFF2-40B4-BE49-F238E27FC236}">
                <a16:creationId xmlns:a16="http://schemas.microsoft.com/office/drawing/2014/main" id="{3D5CB9B8-0358-7861-7632-7D7E9900E415}"/>
              </a:ext>
            </a:extLst>
          </p:cNvPr>
          <p:cNvSpPr>
            <a:spLocks noGrp="1"/>
          </p:cNvSpPr>
          <p:nvPr>
            <p:ph type="body" sz="quarter" idx="13"/>
          </p:nvPr>
        </p:nvSpPr>
        <p:spPr>
          <a:xfrm>
            <a:off x="2801367" y="5708055"/>
            <a:ext cx="6557166" cy="405632"/>
          </a:xfrm>
        </p:spPr>
        <p:txBody>
          <a:bodyPr/>
          <a:lstStyle/>
          <a:p>
            <a:pPr algn="ctr"/>
            <a:r>
              <a:rPr lang="en-US" b="1" dirty="0"/>
              <a:t>Abbreviations: </a:t>
            </a:r>
            <a:r>
              <a:rPr lang="en-US" dirty="0"/>
              <a:t>BMI indicates body mass index; CCD, chronic coronary disease; cm, centimeter; CV, cardiovascular; GLP-1, indicates glucagon-like peptide-1; and kg/m2, kilogram per meters squared.</a:t>
            </a:r>
          </a:p>
        </p:txBody>
      </p:sp>
    </p:spTree>
    <p:extLst>
      <p:ext uri="{BB962C8B-B14F-4D97-AF65-F5344CB8AC3E}">
        <p14:creationId xmlns:p14="http://schemas.microsoft.com/office/powerpoint/2010/main" val="46166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p:txBody>
          <a:bodyPr/>
          <a:lstStyle/>
          <a:p>
            <a:r>
              <a:rPr lang="en-US" dirty="0"/>
              <a:t>Cardiac Rehabilitation programs</a:t>
            </a:r>
            <a:endParaRPr lang="en-US" dirty="0">
              <a:latin typeface="Lub Dub Medium" panose="020B0603030403020204" pitchFamily="34" charset="0"/>
            </a:endParaRPr>
          </a:p>
        </p:txBody>
      </p:sp>
      <p:sp>
        <p:nvSpPr>
          <p:cNvPr id="6" name="Round Same Side Corner Rectangle 60">
            <a:extLst>
              <a:ext uri="{FF2B5EF4-FFF2-40B4-BE49-F238E27FC236}">
                <a16:creationId xmlns:a16="http://schemas.microsoft.com/office/drawing/2014/main" id="{DF270620-F435-F27C-C380-716940C871E3}"/>
              </a:ext>
              <a:ext uri="{C183D7F6-B498-43B3-948B-1728B52AA6E4}">
                <adec:decorative xmlns:adec="http://schemas.microsoft.com/office/drawing/2017/decorative" val="1"/>
              </a:ext>
            </a:extLst>
          </p:cNvPr>
          <p:cNvSpPr/>
          <p:nvPr/>
        </p:nvSpPr>
        <p:spPr>
          <a:xfrm>
            <a:off x="1745996" y="2349465"/>
            <a:ext cx="2791170" cy="193515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a:endParaRPr lang="en-US" sz="1600" dirty="0">
              <a:solidFill>
                <a:schemeClr val="tx1"/>
              </a:solidFill>
              <a:latin typeface="Lub Dub Condensed" panose="020B0506030403020204"/>
            </a:endParaRPr>
          </a:p>
        </p:txBody>
      </p:sp>
      <p:sp>
        <p:nvSpPr>
          <p:cNvPr id="12" name="Round Same Side Corner Rectangle 60">
            <a:extLst>
              <a:ext uri="{FF2B5EF4-FFF2-40B4-BE49-F238E27FC236}">
                <a16:creationId xmlns:a16="http://schemas.microsoft.com/office/drawing/2014/main" id="{52D01BC9-839C-91CC-B8AE-9692B01C566C}"/>
              </a:ext>
              <a:ext uri="{C183D7F6-B498-43B3-948B-1728B52AA6E4}">
                <adec:decorative xmlns:adec="http://schemas.microsoft.com/office/drawing/2017/decorative" val="0"/>
              </a:ext>
            </a:extLst>
          </p:cNvPr>
          <p:cNvSpPr/>
          <p:nvPr/>
        </p:nvSpPr>
        <p:spPr>
          <a:xfrm>
            <a:off x="1749310" y="2352778"/>
            <a:ext cx="2791170" cy="1935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a:r>
              <a:rPr lang="en-US" sz="1600" b="1" dirty="0">
                <a:solidFill>
                  <a:schemeClr val="tx1"/>
                </a:solidFill>
                <a:latin typeface="Lub Dub Condensed" panose="020B0506030403020204"/>
              </a:rPr>
              <a:t>Refer CCD patients with:</a:t>
            </a:r>
          </a:p>
          <a:p>
            <a:pPr marL="574675" indent="-234950">
              <a:buFont typeface="Arial" panose="020B0604020202020204" pitchFamily="34" charset="0"/>
              <a:buChar char="•"/>
            </a:pPr>
            <a:r>
              <a:rPr lang="en-US" sz="1600" dirty="0">
                <a:solidFill>
                  <a:schemeClr val="tx1"/>
                </a:solidFill>
                <a:latin typeface="Lub Dub Condensed" panose="020B0506030403020204"/>
              </a:rPr>
              <a:t>Recent MI, PCI, CABG</a:t>
            </a:r>
          </a:p>
          <a:p>
            <a:pPr marL="574675" indent="-234950">
              <a:buFont typeface="Arial" panose="020B0604020202020204" pitchFamily="34" charset="0"/>
              <a:buChar char="•"/>
            </a:pPr>
            <a:r>
              <a:rPr lang="en-US" sz="1600" dirty="0">
                <a:solidFill>
                  <a:schemeClr val="tx1"/>
                </a:solidFill>
                <a:latin typeface="Lub Dub Condensed" panose="020B0506030403020204"/>
              </a:rPr>
              <a:t>Recent SCAD</a:t>
            </a:r>
          </a:p>
          <a:p>
            <a:pPr marL="574675" indent="-234950">
              <a:buFont typeface="Arial" panose="020B0604020202020204" pitchFamily="34" charset="0"/>
              <a:buChar char="•"/>
            </a:pPr>
            <a:r>
              <a:rPr lang="en-US" sz="1600" dirty="0">
                <a:solidFill>
                  <a:schemeClr val="tx1"/>
                </a:solidFill>
                <a:latin typeface="Lub Dub Condensed" panose="020B0506030403020204"/>
              </a:rPr>
              <a:t>Stable angina</a:t>
            </a:r>
          </a:p>
          <a:p>
            <a:pPr marL="574675" indent="-234950">
              <a:buFont typeface="Arial" panose="020B0604020202020204" pitchFamily="34" charset="0"/>
              <a:buChar char="•"/>
            </a:pPr>
            <a:r>
              <a:rPr lang="en-US" sz="1600" dirty="0">
                <a:solidFill>
                  <a:schemeClr val="tx1"/>
                </a:solidFill>
                <a:latin typeface="Lub Dub Condensed" panose="020B0506030403020204"/>
              </a:rPr>
              <a:t>Heart transplant </a:t>
            </a:r>
          </a:p>
          <a:p>
            <a:pPr marL="227013"/>
            <a:endParaRPr lang="en-US" sz="1600" b="1" dirty="0">
              <a:solidFill>
                <a:schemeClr val="tx1"/>
              </a:solidFill>
              <a:latin typeface="Lub Dub Condensed" panose="020B0506030403020204"/>
            </a:endParaRPr>
          </a:p>
          <a:p>
            <a:pPr marL="227013"/>
            <a:r>
              <a:rPr lang="en-US" sz="1600" dirty="0">
                <a:solidFill>
                  <a:schemeClr val="tx1"/>
                </a:solidFill>
                <a:latin typeface="Lub Dub Condensed" panose="020B0506030403020204"/>
              </a:rPr>
              <a:t> (Class 1)</a:t>
            </a:r>
          </a:p>
        </p:txBody>
      </p:sp>
      <p:pic>
        <p:nvPicPr>
          <p:cNvPr id="7" name="Picture 4" descr="Core components of cardiac rehabilitation:  Patient assessment, Nutrition counseling, Weight management, Blood pressure management, Lipid management, Diabetes management, Tobacco cessation, Psychosocial management, Physical activity counselling, and Exercise training.">
            <a:extLst>
              <a:ext uri="{FF2B5EF4-FFF2-40B4-BE49-F238E27FC236}">
                <a16:creationId xmlns:a16="http://schemas.microsoft.com/office/drawing/2014/main" id="{24A23A32-BCF9-641B-4AC8-DF907B5B6B4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9209" y="878468"/>
            <a:ext cx="4721031" cy="49002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7FE4965-3267-4C57-8CB6-A353464FC020}"/>
              </a:ext>
            </a:extLst>
          </p:cNvPr>
          <p:cNvSpPr txBox="1"/>
          <p:nvPr/>
        </p:nvSpPr>
        <p:spPr>
          <a:xfrm>
            <a:off x="8577943" y="5562991"/>
            <a:ext cx="2046514" cy="215444"/>
          </a:xfrm>
          <a:prstGeom prst="rect">
            <a:avLst/>
          </a:prstGeom>
          <a:noFill/>
        </p:spPr>
        <p:txBody>
          <a:bodyPr wrap="square">
            <a:spAutoFit/>
          </a:bodyPr>
          <a:lstStyle/>
          <a:p>
            <a:r>
              <a:rPr lang="en-US" sz="800" i="1" dirty="0">
                <a:latin typeface="Lub Dub Condensed" panose="020B0506030403020204" pitchFamily="34" charset="0"/>
              </a:rPr>
              <a:t>Taylor et al. Nature Reviews Cardiology. 2022</a:t>
            </a:r>
          </a:p>
        </p:txBody>
      </p:sp>
      <p:sp>
        <p:nvSpPr>
          <p:cNvPr id="5" name="Text Placeholder 4">
            <a:extLst>
              <a:ext uri="{FF2B5EF4-FFF2-40B4-BE49-F238E27FC236}">
                <a16:creationId xmlns:a16="http://schemas.microsoft.com/office/drawing/2014/main" id="{3D5CB9B8-0358-7861-7632-7D7E9900E415}"/>
              </a:ext>
            </a:extLst>
          </p:cNvPr>
          <p:cNvSpPr>
            <a:spLocks noGrp="1"/>
          </p:cNvSpPr>
          <p:nvPr>
            <p:ph type="body" sz="quarter" idx="13"/>
          </p:nvPr>
        </p:nvSpPr>
        <p:spPr>
          <a:xfrm>
            <a:off x="2656188" y="5896314"/>
            <a:ext cx="6879624" cy="405632"/>
          </a:xfrm>
        </p:spPr>
        <p:txBody>
          <a:bodyPr/>
          <a:lstStyle/>
          <a:p>
            <a:pPr algn="ctr"/>
            <a:r>
              <a:rPr lang="en-US" b="1" dirty="0"/>
              <a:t>Abbreviations: </a:t>
            </a:r>
            <a:r>
              <a:rPr lang="en-US" dirty="0"/>
              <a:t>CABG indicates coronary artery bypass graft; CCD, chronic coronary disease; MI, myocardial infarction; PCI, percutaneous coronary intervention; and SCAD, spontaneous coronary artery dissection.</a:t>
            </a:r>
          </a:p>
        </p:txBody>
      </p: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2437065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p:txBody>
          <a:bodyPr/>
          <a:lstStyle/>
          <a:p>
            <a:r>
              <a:rPr lang="en-US" dirty="0"/>
              <a:t>Environmental Exposure</a:t>
            </a:r>
          </a:p>
        </p:txBody>
      </p:sp>
      <p:sp>
        <p:nvSpPr>
          <p:cNvPr id="22" name="Round Same Side Corner Rectangle 60">
            <a:extLst>
              <a:ext uri="{FF2B5EF4-FFF2-40B4-BE49-F238E27FC236}">
                <a16:creationId xmlns:a16="http://schemas.microsoft.com/office/drawing/2014/main" id="{D60A1940-C232-EF03-51E9-8B2B7B56C4C3}"/>
              </a:ext>
              <a:ext uri="{C183D7F6-B498-43B3-948B-1728B52AA6E4}">
                <adec:decorative xmlns:adec="http://schemas.microsoft.com/office/drawing/2017/decorative" val="1"/>
              </a:ext>
            </a:extLst>
          </p:cNvPr>
          <p:cNvSpPr/>
          <p:nvPr/>
        </p:nvSpPr>
        <p:spPr>
          <a:xfrm>
            <a:off x="953102" y="4448432"/>
            <a:ext cx="4494596" cy="88968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800" b="1" dirty="0">
              <a:solidFill>
                <a:srgbClr val="292929"/>
              </a:solidFill>
              <a:latin typeface="Lub Dub Condensed" panose="020B0506030403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372FDF62-796E-A922-BEFD-A1037930A8A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71777" y="1594022"/>
            <a:ext cx="4457246" cy="2730841"/>
          </a:xfrm>
          <a:prstGeom prst="rect">
            <a:avLst/>
          </a:prstGeom>
          <a:effectLst>
            <a:outerShdw blurRad="63500" sx="102000" sy="102000" algn="ctr" rotWithShape="0">
              <a:prstClr val="black">
                <a:alpha val="40000"/>
              </a:prstClr>
            </a:outerShdw>
          </a:effectLst>
        </p:spPr>
      </p:pic>
      <p:sp>
        <p:nvSpPr>
          <p:cNvPr id="25" name="Round Same Side Corner Rectangle 60">
            <a:extLst>
              <a:ext uri="{FF2B5EF4-FFF2-40B4-BE49-F238E27FC236}">
                <a16:creationId xmlns:a16="http://schemas.microsoft.com/office/drawing/2014/main" id="{E34A07CB-738E-B53C-0C4D-4B2185DE44F9}"/>
              </a:ext>
              <a:ext uri="{C183D7F6-B498-43B3-948B-1728B52AA6E4}">
                <adec:decorative xmlns:adec="http://schemas.microsoft.com/office/drawing/2017/decorative" val="1"/>
              </a:ext>
            </a:extLst>
          </p:cNvPr>
          <p:cNvSpPr/>
          <p:nvPr/>
        </p:nvSpPr>
        <p:spPr>
          <a:xfrm>
            <a:off x="6344767" y="4440194"/>
            <a:ext cx="4494596" cy="889688"/>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800" b="1" dirty="0">
              <a:solidFill>
                <a:srgbClr val="292929"/>
              </a:solidFill>
              <a:latin typeface="Lub Dub Condensed" panose="020B0506030403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5E2290AB-6FDD-C6DC-1503-3499DB16242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363442" y="1585784"/>
            <a:ext cx="4457246" cy="2730841"/>
          </a:xfrm>
          <a:prstGeom prst="rect">
            <a:avLst/>
          </a:prstGeom>
          <a:effectLst>
            <a:outerShdw blurRad="63500" sx="102000" sy="102000" algn="ctr" rotWithShape="0">
              <a:prstClr val="black">
                <a:alpha val="40000"/>
              </a:prstClr>
            </a:outerShdw>
          </a:effectLst>
        </p:spPr>
      </p:pic>
      <p:sp>
        <p:nvSpPr>
          <p:cNvPr id="6" name="Round Same Side Corner Rectangle 60">
            <a:extLst>
              <a:ext uri="{FF2B5EF4-FFF2-40B4-BE49-F238E27FC236}">
                <a16:creationId xmlns:a16="http://schemas.microsoft.com/office/drawing/2014/main" id="{B2DF1B4C-0D8E-5411-1B0C-9D6E09820562}"/>
              </a:ext>
              <a:ext uri="{C183D7F6-B498-43B3-948B-1728B52AA6E4}">
                <adec:decorative xmlns:adec="http://schemas.microsoft.com/office/drawing/2017/decorative" val="0"/>
              </a:ext>
            </a:extLst>
          </p:cNvPr>
          <p:cNvSpPr/>
          <p:nvPr/>
        </p:nvSpPr>
        <p:spPr>
          <a:xfrm>
            <a:off x="953102" y="4448432"/>
            <a:ext cx="4494596" cy="889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800" b="1" dirty="0">
                <a:solidFill>
                  <a:srgbClr val="292929"/>
                </a:solidFill>
                <a:latin typeface="Lub Dub Condensed" panose="020B0506030403020204" pitchFamily="34" charset="0"/>
                <a:cs typeface="Arial" panose="020B0604020202020204" pitchFamily="34" charset="0"/>
              </a:rPr>
              <a:t>Minimize exposure to ambient air pollution</a:t>
            </a:r>
          </a:p>
          <a:p>
            <a:pPr lvl="0" algn="ctr" hangingPunct="0">
              <a:lnSpc>
                <a:spcPct val="90000"/>
              </a:lnSpc>
              <a:defRPr/>
            </a:pPr>
            <a:r>
              <a:rPr lang="en-US" sz="1800" b="1" dirty="0">
                <a:solidFill>
                  <a:srgbClr val="292929"/>
                </a:solidFill>
                <a:latin typeface="Lub Dub Condensed" panose="020B0506030403020204" pitchFamily="34" charset="0"/>
                <a:cs typeface="Arial" panose="020B0604020202020204" pitchFamily="34" charset="0"/>
              </a:rPr>
              <a:t>(Class 2a)</a:t>
            </a:r>
          </a:p>
        </p:txBody>
      </p:sp>
      <p:sp>
        <p:nvSpPr>
          <p:cNvPr id="7" name="Round Same Side Corner Rectangle 60">
            <a:extLst>
              <a:ext uri="{FF2B5EF4-FFF2-40B4-BE49-F238E27FC236}">
                <a16:creationId xmlns:a16="http://schemas.microsoft.com/office/drawing/2014/main" id="{81EF072C-4643-C4F4-E22F-F9140E5BC3EE}"/>
              </a:ext>
              <a:ext uri="{C183D7F6-B498-43B3-948B-1728B52AA6E4}">
                <adec:decorative xmlns:adec="http://schemas.microsoft.com/office/drawing/2017/decorative" val="0"/>
              </a:ext>
            </a:extLst>
          </p:cNvPr>
          <p:cNvSpPr/>
          <p:nvPr/>
        </p:nvSpPr>
        <p:spPr>
          <a:xfrm>
            <a:off x="6344767" y="4440194"/>
            <a:ext cx="4494596" cy="889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800" b="1" dirty="0">
                <a:solidFill>
                  <a:srgbClr val="292929"/>
                </a:solidFill>
                <a:latin typeface="Lub Dub Condensed" panose="020B0506030403020204" pitchFamily="34" charset="0"/>
                <a:cs typeface="Arial" panose="020B0604020202020204" pitchFamily="34" charset="0"/>
              </a:rPr>
              <a:t>Minimize exposure to extreme temperatures and wildfire smoke (Class 2b)</a:t>
            </a:r>
          </a:p>
        </p:txBody>
      </p: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1363704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a:xfrm>
            <a:off x="838200" y="365125"/>
            <a:ext cx="9146059" cy="660111"/>
          </a:xfrm>
        </p:spPr>
        <p:txBody>
          <a:bodyPr/>
          <a:lstStyle/>
          <a:p>
            <a:r>
              <a:rPr lang="en-US" dirty="0"/>
              <a:t>Recommendations for Antiplatelet therapy without OAC</a:t>
            </a:r>
          </a:p>
        </p:txBody>
      </p:sp>
      <p:sp>
        <p:nvSpPr>
          <p:cNvPr id="7" name="TextBox 6">
            <a:extLst>
              <a:ext uri="{FF2B5EF4-FFF2-40B4-BE49-F238E27FC236}">
                <a16:creationId xmlns:a16="http://schemas.microsoft.com/office/drawing/2014/main" id="{0773DA5E-ADDF-F546-AEA2-505BFBCFE840}"/>
              </a:ext>
              <a:ext uri="{C183D7F6-B498-43B3-948B-1728B52AA6E4}">
                <adec:decorative xmlns:adec="http://schemas.microsoft.com/office/drawing/2017/decorative" val="1"/>
              </a:ext>
            </a:extLst>
          </p:cNvPr>
          <p:cNvSpPr txBox="1"/>
          <p:nvPr/>
        </p:nvSpPr>
        <p:spPr>
          <a:xfrm>
            <a:off x="644433" y="1469738"/>
            <a:ext cx="4830671" cy="31552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11" name="TextBox 10">
            <a:extLst>
              <a:ext uri="{FF2B5EF4-FFF2-40B4-BE49-F238E27FC236}">
                <a16:creationId xmlns:a16="http://schemas.microsoft.com/office/drawing/2014/main" id="{A13E06CA-6EBF-13EC-45B6-3AE74EB51218}"/>
              </a:ext>
              <a:ext uri="{C183D7F6-B498-43B3-948B-1728B52AA6E4}">
                <adec:decorative xmlns:adec="http://schemas.microsoft.com/office/drawing/2017/decorative" val="1"/>
              </a:ext>
            </a:extLst>
          </p:cNvPr>
          <p:cNvSpPr txBox="1"/>
          <p:nvPr/>
        </p:nvSpPr>
        <p:spPr>
          <a:xfrm>
            <a:off x="657496" y="3729612"/>
            <a:ext cx="4830671" cy="31552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13" name="TextBox 12">
            <a:extLst>
              <a:ext uri="{FF2B5EF4-FFF2-40B4-BE49-F238E27FC236}">
                <a16:creationId xmlns:a16="http://schemas.microsoft.com/office/drawing/2014/main" id="{4F9445A0-CF69-9C3A-CCAD-93C72CD357FF}"/>
              </a:ext>
              <a:ext uri="{C183D7F6-B498-43B3-948B-1728B52AA6E4}">
                <adec:decorative xmlns:adec="http://schemas.microsoft.com/office/drawing/2017/decorative" val="1"/>
              </a:ext>
            </a:extLst>
          </p:cNvPr>
          <p:cNvSpPr txBox="1"/>
          <p:nvPr/>
        </p:nvSpPr>
        <p:spPr>
          <a:xfrm>
            <a:off x="6135187" y="1474093"/>
            <a:ext cx="4947753" cy="31552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14" name="TextBox 13">
            <a:extLst>
              <a:ext uri="{FF2B5EF4-FFF2-40B4-BE49-F238E27FC236}">
                <a16:creationId xmlns:a16="http://schemas.microsoft.com/office/drawing/2014/main" id="{25454B05-032E-7C78-E856-00577F120EA6}"/>
              </a:ext>
              <a:ext uri="{C183D7F6-B498-43B3-948B-1728B52AA6E4}">
                <adec:decorative xmlns:adec="http://schemas.microsoft.com/office/drawing/2017/decorative" val="0"/>
              </a:ext>
            </a:extLst>
          </p:cNvPr>
          <p:cNvSpPr txBox="1"/>
          <p:nvPr/>
        </p:nvSpPr>
        <p:spPr>
          <a:xfrm>
            <a:off x="644433" y="1469738"/>
            <a:ext cx="4830671" cy="315520"/>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Patients with CCD + PCI</a:t>
            </a:r>
          </a:p>
        </p:txBody>
      </p:sp>
      <p:graphicFrame>
        <p:nvGraphicFramePr>
          <p:cNvPr id="6" name="Content Placeholder 5">
            <a:extLst>
              <a:ext uri="{FF2B5EF4-FFF2-40B4-BE49-F238E27FC236}">
                <a16:creationId xmlns:a16="http://schemas.microsoft.com/office/drawing/2014/main" id="{E27C6278-080F-4736-0133-BF85B55F1B9D}"/>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4028053284"/>
              </p:ext>
            </p:extLst>
          </p:nvPr>
        </p:nvGraphicFramePr>
        <p:xfrm>
          <a:off x="635724" y="1834122"/>
          <a:ext cx="4850675" cy="1577365"/>
        </p:xfrm>
        <a:graphic>
          <a:graphicData uri="http://schemas.openxmlformats.org/drawingml/2006/table">
            <a:tbl>
              <a:tblPr firstRow="1" bandRow="1">
                <a:tableStyleId>{5C22544A-7EE6-4342-B048-85BDC9FD1C3A}</a:tableStyleId>
              </a:tblPr>
              <a:tblGrid>
                <a:gridCol w="726374">
                  <a:extLst>
                    <a:ext uri="{9D8B030D-6E8A-4147-A177-3AD203B41FA5}">
                      <a16:colId xmlns:a16="http://schemas.microsoft.com/office/drawing/2014/main" val="2649235253"/>
                    </a:ext>
                  </a:extLst>
                </a:gridCol>
                <a:gridCol w="4124301">
                  <a:extLst>
                    <a:ext uri="{9D8B030D-6E8A-4147-A177-3AD203B41FA5}">
                      <a16:colId xmlns:a16="http://schemas.microsoft.com/office/drawing/2014/main" val="3265590656"/>
                    </a:ext>
                  </a:extLst>
                </a:gridCol>
              </a:tblGrid>
              <a:tr h="3276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COR</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RECOMMENDATIONS</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225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DAPT (Aspirin and clopidogrel) for 6 months post PCI followed by SAPT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7785">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If patient also has drug eluting stent, and completed 1-3 months of DAPT, use of P2Y12 inhibitor monotherapy ( for least 12 months)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bl>
          </a:graphicData>
        </a:graphic>
      </p:graphicFrame>
      <p:sp>
        <p:nvSpPr>
          <p:cNvPr id="15" name="TextBox 14">
            <a:extLst>
              <a:ext uri="{FF2B5EF4-FFF2-40B4-BE49-F238E27FC236}">
                <a16:creationId xmlns:a16="http://schemas.microsoft.com/office/drawing/2014/main" id="{C1160827-002E-2F39-4A63-09D645C41FE4}"/>
              </a:ext>
              <a:ext uri="{C183D7F6-B498-43B3-948B-1728B52AA6E4}">
                <adec:decorative xmlns:adec="http://schemas.microsoft.com/office/drawing/2017/decorative" val="0"/>
              </a:ext>
            </a:extLst>
          </p:cNvPr>
          <p:cNvSpPr txBox="1"/>
          <p:nvPr/>
        </p:nvSpPr>
        <p:spPr>
          <a:xfrm>
            <a:off x="657496" y="3729612"/>
            <a:ext cx="4830671" cy="315520"/>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Patients with CCD + Stroke/TIA/ICH history</a:t>
            </a:r>
          </a:p>
        </p:txBody>
      </p:sp>
      <p:graphicFrame>
        <p:nvGraphicFramePr>
          <p:cNvPr id="10" name="Content Placeholder 5">
            <a:extLst>
              <a:ext uri="{FF2B5EF4-FFF2-40B4-BE49-F238E27FC236}">
                <a16:creationId xmlns:a16="http://schemas.microsoft.com/office/drawing/2014/main" id="{0EEC6541-BFE3-CF66-26D6-E25F039F1E0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96518809"/>
              </p:ext>
            </p:extLst>
          </p:nvPr>
        </p:nvGraphicFramePr>
        <p:xfrm>
          <a:off x="648787" y="4093996"/>
          <a:ext cx="4850675" cy="1364005"/>
        </p:xfrm>
        <a:graphic>
          <a:graphicData uri="http://schemas.openxmlformats.org/drawingml/2006/table">
            <a:tbl>
              <a:tblPr firstRow="1" bandRow="1">
                <a:tableStyleId>{5C22544A-7EE6-4342-B048-85BDC9FD1C3A}</a:tableStyleId>
              </a:tblPr>
              <a:tblGrid>
                <a:gridCol w="726374">
                  <a:extLst>
                    <a:ext uri="{9D8B030D-6E8A-4147-A177-3AD203B41FA5}">
                      <a16:colId xmlns:a16="http://schemas.microsoft.com/office/drawing/2014/main" val="2649235253"/>
                    </a:ext>
                  </a:extLst>
                </a:gridCol>
                <a:gridCol w="4124301">
                  <a:extLst>
                    <a:ext uri="{9D8B030D-6E8A-4147-A177-3AD203B41FA5}">
                      <a16:colId xmlns:a16="http://schemas.microsoft.com/office/drawing/2014/main" val="3265590656"/>
                    </a:ext>
                  </a:extLst>
                </a:gridCol>
              </a:tblGrid>
              <a:tr h="3276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COR</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RECOMMENDATIONS</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225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Prasugrel should not be used due to risk of significant/fatal bleed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262973">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Vorapaxar should not be added to DAPT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(increased risk of major bleed/ICH)</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bl>
          </a:graphicData>
        </a:graphic>
      </p:graphicFrame>
      <p:sp>
        <p:nvSpPr>
          <p:cNvPr id="16" name="TextBox 15">
            <a:extLst>
              <a:ext uri="{FF2B5EF4-FFF2-40B4-BE49-F238E27FC236}">
                <a16:creationId xmlns:a16="http://schemas.microsoft.com/office/drawing/2014/main" id="{A53725D9-57FF-392D-0965-B9E07C56398C}"/>
              </a:ext>
              <a:ext uri="{C183D7F6-B498-43B3-948B-1728B52AA6E4}">
                <adec:decorative xmlns:adec="http://schemas.microsoft.com/office/drawing/2017/decorative" val="0"/>
              </a:ext>
            </a:extLst>
          </p:cNvPr>
          <p:cNvSpPr txBox="1"/>
          <p:nvPr/>
        </p:nvSpPr>
        <p:spPr>
          <a:xfrm>
            <a:off x="6135187" y="1474093"/>
            <a:ext cx="4947753" cy="315520"/>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Patients with CCD</a:t>
            </a:r>
          </a:p>
        </p:txBody>
      </p:sp>
      <p:graphicFrame>
        <p:nvGraphicFramePr>
          <p:cNvPr id="12" name="Content Placeholder 5">
            <a:extLst>
              <a:ext uri="{FF2B5EF4-FFF2-40B4-BE49-F238E27FC236}">
                <a16:creationId xmlns:a16="http://schemas.microsoft.com/office/drawing/2014/main" id="{4785AB3E-1AC6-0128-75F5-50367801AEF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022924990"/>
              </p:ext>
            </p:extLst>
          </p:nvPr>
        </p:nvGraphicFramePr>
        <p:xfrm>
          <a:off x="6126477" y="1838477"/>
          <a:ext cx="4968243" cy="3650005"/>
        </p:xfrm>
        <a:graphic>
          <a:graphicData uri="http://schemas.openxmlformats.org/drawingml/2006/table">
            <a:tbl>
              <a:tblPr firstRow="1" bandRow="1">
                <a:tableStyleId>{5C22544A-7EE6-4342-B048-85BDC9FD1C3A}</a:tableStyleId>
              </a:tblPr>
              <a:tblGrid>
                <a:gridCol w="743979">
                  <a:extLst>
                    <a:ext uri="{9D8B030D-6E8A-4147-A177-3AD203B41FA5}">
                      <a16:colId xmlns:a16="http://schemas.microsoft.com/office/drawing/2014/main" val="2649235253"/>
                    </a:ext>
                  </a:extLst>
                </a:gridCol>
                <a:gridCol w="4224264">
                  <a:extLst>
                    <a:ext uri="{9D8B030D-6E8A-4147-A177-3AD203B41FA5}">
                      <a16:colId xmlns:a16="http://schemas.microsoft.com/office/drawing/2014/main" val="3265590656"/>
                    </a:ext>
                  </a:extLst>
                </a:gridCol>
              </a:tblGrid>
              <a:tr h="3276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COR</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RECOMMENDATIONS</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225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If no indication for OAC, low dose aspirin 81mg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(75mg-100mg)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7785">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previous MI and at low bleeding risk, extended DAPT (12 months- 3 yrs) may be reasonable to reduce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347785">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history of MI (w/out stroke, TIA, ICH) vorapaxar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may be added to aspirin therapy to reduce MACE.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73764044"/>
                  </a:ext>
                </a:extLst>
              </a:tr>
              <a:tr h="347785">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Use of DAPT after CABG may be useful to reduce </a:t>
                      </a:r>
                      <a:b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the incidence of saphenous vein graft occlusion.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26603640"/>
                  </a:ext>
                </a:extLst>
              </a:tr>
              <a:tr h="347785">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w/o recent ACS or a PCI-related indication for DAPT, the addition of clopidogrel to aspirin therapy is not useful to reduce MACE.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93992127"/>
                  </a:ext>
                </a:extLst>
              </a:tr>
              <a:tr h="347785">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400" b="1" dirty="0">
                          <a:ln>
                            <a:noFill/>
                          </a:ln>
                          <a:solidFill>
                            <a:schemeClr val="tx1"/>
                          </a:solidFill>
                          <a:latin typeface="Lub Dub Bold" panose="020B0803030403020204" pitchFamily="34" charset="0"/>
                          <a:cs typeface="Arial" panose="020B0604020202020204" pitchFamily="34" charset="0"/>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Chronic NSAID’s should not be used because of increased cardiovascular &amp; bleeding complications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01753986"/>
                  </a:ext>
                </a:extLst>
              </a:tr>
            </a:tbl>
          </a:graphicData>
        </a:graphic>
      </p:graphicFrame>
      <p:sp>
        <p:nvSpPr>
          <p:cNvPr id="5" name="Text Placeholder 4">
            <a:extLst>
              <a:ext uri="{FF2B5EF4-FFF2-40B4-BE49-F238E27FC236}">
                <a16:creationId xmlns:a16="http://schemas.microsoft.com/office/drawing/2014/main" id="{3D5CB9B8-0358-7861-7632-7D7E9900E415}"/>
              </a:ext>
            </a:extLst>
          </p:cNvPr>
          <p:cNvSpPr>
            <a:spLocks noGrp="1"/>
          </p:cNvSpPr>
          <p:nvPr>
            <p:ph type="body" sz="quarter" idx="13"/>
          </p:nvPr>
        </p:nvSpPr>
        <p:spPr>
          <a:xfrm>
            <a:off x="1752343" y="5733535"/>
            <a:ext cx="8687315" cy="568411"/>
          </a:xfrm>
        </p:spPr>
        <p:txBody>
          <a:bodyPr/>
          <a:lstStyle/>
          <a:p>
            <a:pPr algn="ctr"/>
            <a:r>
              <a:rPr lang="en-US" b="1" dirty="0"/>
              <a:t>Abbreviations: </a:t>
            </a:r>
            <a:r>
              <a:rPr lang="en-US" dirty="0"/>
              <a:t>CABG indicates coronary artery bypass graft; CCD, chronic coronary disease; DAPT, dual antiplatelet therapy; ICH, intracranial hemorrhage; NSAID, non-steroidal anti-inflammatory drug; MACE, major adverse cardiac event; MI, myocardial infarction; OAC, oral anticoagulant; PCI, percutaneous coronary intervention; SAPT, singe antiplatelet therapy; TIA, transient ischemic attack; and yrs, years.</a:t>
            </a:r>
          </a:p>
        </p:txBody>
      </p: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4002715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a:xfrm>
            <a:off x="703729" y="168314"/>
            <a:ext cx="8911281" cy="660111"/>
          </a:xfrm>
        </p:spPr>
        <p:txBody>
          <a:bodyPr/>
          <a:lstStyle/>
          <a:p>
            <a:r>
              <a:rPr lang="en-US" dirty="0"/>
              <a:t>Recommendations for Antiplatelet therapy with OAC</a:t>
            </a:r>
          </a:p>
        </p:txBody>
      </p:sp>
      <p:sp>
        <p:nvSpPr>
          <p:cNvPr id="36" name="Oval 35">
            <a:extLst>
              <a:ext uri="{FF2B5EF4-FFF2-40B4-BE49-F238E27FC236}">
                <a16:creationId xmlns:a16="http://schemas.microsoft.com/office/drawing/2014/main" id="{679BEF17-B67F-21EB-1621-AC0AA5AE088F}"/>
              </a:ext>
              <a:ext uri="{C183D7F6-B498-43B3-948B-1728B52AA6E4}">
                <adec:decorative xmlns:adec="http://schemas.microsoft.com/office/drawing/2017/decorative" val="1"/>
              </a:ext>
            </a:extLst>
          </p:cNvPr>
          <p:cNvSpPr/>
          <p:nvPr/>
        </p:nvSpPr>
        <p:spPr>
          <a:xfrm>
            <a:off x="2732694" y="2599647"/>
            <a:ext cx="1579284" cy="1579284"/>
          </a:xfrm>
          <a:prstGeom prst="ellipse">
            <a:avLst/>
          </a:prstGeom>
          <a:solidFill>
            <a:schemeClr val="accent1">
              <a:lumMod val="75000"/>
            </a:schemeClr>
          </a:solidFill>
          <a:ln w="25400">
            <a:noFill/>
          </a:ln>
        </p:spPr>
      </p:sp>
      <p:sp>
        <p:nvSpPr>
          <p:cNvPr id="43" name="Arrow: Up 42">
            <a:extLst>
              <a:ext uri="{FF2B5EF4-FFF2-40B4-BE49-F238E27FC236}">
                <a16:creationId xmlns:a16="http://schemas.microsoft.com/office/drawing/2014/main" id="{B6DC4E9A-4957-227C-0A3D-70E7B2A3621D}"/>
              </a:ext>
              <a:ext uri="{C183D7F6-B498-43B3-948B-1728B52AA6E4}">
                <adec:decorative xmlns:adec="http://schemas.microsoft.com/office/drawing/2017/decorative" val="1"/>
              </a:ext>
            </a:extLst>
          </p:cNvPr>
          <p:cNvSpPr/>
          <p:nvPr/>
        </p:nvSpPr>
        <p:spPr>
          <a:xfrm>
            <a:off x="3361510" y="2246813"/>
            <a:ext cx="313508" cy="487680"/>
          </a:xfrm>
          <a:prstGeom prst="upArrow">
            <a:avLst/>
          </a:prstGeom>
          <a:solidFill>
            <a:schemeClr val="accent1">
              <a:lumMod val="75000"/>
            </a:schemeClr>
          </a:solidFill>
          <a:ln w="25400">
            <a:noFill/>
          </a:ln>
        </p:spPr>
        <p:txBody>
          <a:bodyPr rtlCol="0" anchor="ctr"/>
          <a:lstStyle/>
          <a:p>
            <a:pPr algn="ctr"/>
            <a:endParaRPr lang="en-US" dirty="0"/>
          </a:p>
        </p:txBody>
      </p:sp>
      <p:sp>
        <p:nvSpPr>
          <p:cNvPr id="44" name="Arrow: Up 43">
            <a:extLst>
              <a:ext uri="{FF2B5EF4-FFF2-40B4-BE49-F238E27FC236}">
                <a16:creationId xmlns:a16="http://schemas.microsoft.com/office/drawing/2014/main" id="{5E584AC7-5757-9F00-D634-3E5EA8D35B09}"/>
              </a:ext>
              <a:ext uri="{C183D7F6-B498-43B3-948B-1728B52AA6E4}">
                <adec:decorative xmlns:adec="http://schemas.microsoft.com/office/drawing/2017/decorative" val="1"/>
              </a:ext>
            </a:extLst>
          </p:cNvPr>
          <p:cNvSpPr/>
          <p:nvPr/>
        </p:nvSpPr>
        <p:spPr>
          <a:xfrm rot="5400000">
            <a:off x="4254138" y="3113316"/>
            <a:ext cx="313508" cy="487680"/>
          </a:xfrm>
          <a:prstGeom prst="upArrow">
            <a:avLst/>
          </a:prstGeom>
          <a:solidFill>
            <a:schemeClr val="accent1">
              <a:lumMod val="75000"/>
            </a:schemeClr>
          </a:solidFill>
          <a:ln w="25400">
            <a:noFill/>
          </a:ln>
        </p:spPr>
        <p:txBody>
          <a:bodyPr rtlCol="0" anchor="ctr"/>
          <a:lstStyle/>
          <a:p>
            <a:pPr algn="ctr"/>
            <a:endParaRPr lang="en-US" dirty="0"/>
          </a:p>
        </p:txBody>
      </p:sp>
      <p:sp>
        <p:nvSpPr>
          <p:cNvPr id="45" name="Arrow: Up 44">
            <a:extLst>
              <a:ext uri="{FF2B5EF4-FFF2-40B4-BE49-F238E27FC236}">
                <a16:creationId xmlns:a16="http://schemas.microsoft.com/office/drawing/2014/main" id="{E7CD39D6-6423-18EB-865C-3729C5EA5074}"/>
              </a:ext>
              <a:ext uri="{C183D7F6-B498-43B3-948B-1728B52AA6E4}">
                <adec:decorative xmlns:adec="http://schemas.microsoft.com/office/drawing/2017/decorative" val="1"/>
              </a:ext>
            </a:extLst>
          </p:cNvPr>
          <p:cNvSpPr/>
          <p:nvPr/>
        </p:nvSpPr>
        <p:spPr>
          <a:xfrm rot="10800000">
            <a:off x="3357156" y="4045133"/>
            <a:ext cx="313508" cy="487680"/>
          </a:xfrm>
          <a:prstGeom prst="upArrow">
            <a:avLst/>
          </a:prstGeom>
          <a:solidFill>
            <a:schemeClr val="accent1">
              <a:lumMod val="75000"/>
            </a:schemeClr>
          </a:solidFill>
          <a:ln w="25400">
            <a:noFill/>
          </a:ln>
        </p:spPr>
        <p:txBody>
          <a:bodyPr rtlCol="0" anchor="ctr"/>
          <a:lstStyle/>
          <a:p>
            <a:pPr algn="ctr"/>
            <a:endParaRPr lang="en-US" dirty="0"/>
          </a:p>
        </p:txBody>
      </p:sp>
      <p:sp>
        <p:nvSpPr>
          <p:cNvPr id="46" name="Arrow: Up 45">
            <a:extLst>
              <a:ext uri="{FF2B5EF4-FFF2-40B4-BE49-F238E27FC236}">
                <a16:creationId xmlns:a16="http://schemas.microsoft.com/office/drawing/2014/main" id="{B50B3F8F-EA70-2FBC-3889-1A7CFD20D2AF}"/>
              </a:ext>
              <a:ext uri="{C183D7F6-B498-43B3-948B-1728B52AA6E4}">
                <adec:decorative xmlns:adec="http://schemas.microsoft.com/office/drawing/2017/decorative" val="1"/>
              </a:ext>
            </a:extLst>
          </p:cNvPr>
          <p:cNvSpPr/>
          <p:nvPr/>
        </p:nvSpPr>
        <p:spPr>
          <a:xfrm rot="16200000">
            <a:off x="2460172" y="3113317"/>
            <a:ext cx="313508" cy="487680"/>
          </a:xfrm>
          <a:prstGeom prst="upArrow">
            <a:avLst/>
          </a:prstGeom>
          <a:solidFill>
            <a:schemeClr val="accent1">
              <a:lumMod val="75000"/>
            </a:schemeClr>
          </a:solidFill>
          <a:ln w="25400">
            <a:noFill/>
          </a:ln>
        </p:spPr>
        <p:txBody>
          <a:bodyPr rtlCol="0" anchor="ctr"/>
          <a:lstStyle/>
          <a:p>
            <a:pPr algn="ctr"/>
            <a:endParaRPr lang="en-US" dirty="0"/>
          </a:p>
        </p:txBody>
      </p:sp>
      <p:sp>
        <p:nvSpPr>
          <p:cNvPr id="6" name="TextBox 5">
            <a:extLst>
              <a:ext uri="{FF2B5EF4-FFF2-40B4-BE49-F238E27FC236}">
                <a16:creationId xmlns:a16="http://schemas.microsoft.com/office/drawing/2014/main" id="{470074BC-D1DA-E350-3E9D-EF66CE98564A}"/>
              </a:ext>
              <a:ext uri="{C183D7F6-B498-43B3-948B-1728B52AA6E4}">
                <adec:decorative xmlns:adec="http://schemas.microsoft.com/office/drawing/2017/decorative" val="1"/>
              </a:ext>
            </a:extLst>
          </p:cNvPr>
          <p:cNvSpPr txBox="1"/>
          <p:nvPr/>
        </p:nvSpPr>
        <p:spPr>
          <a:xfrm>
            <a:off x="7249814" y="1471748"/>
            <a:ext cx="3731188" cy="58347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7" name="Round Same Side Corner Rectangle 60">
            <a:extLst>
              <a:ext uri="{FF2B5EF4-FFF2-40B4-BE49-F238E27FC236}">
                <a16:creationId xmlns:a16="http://schemas.microsoft.com/office/drawing/2014/main" id="{0530E84C-959E-22B4-9934-EDF8CAB4DB09}"/>
              </a:ext>
              <a:ext uri="{C183D7F6-B498-43B3-948B-1728B52AA6E4}">
                <adec:decorative xmlns:adec="http://schemas.microsoft.com/office/drawing/2017/decorative" val="1"/>
              </a:ext>
            </a:extLst>
          </p:cNvPr>
          <p:cNvSpPr/>
          <p:nvPr/>
        </p:nvSpPr>
        <p:spPr>
          <a:xfrm>
            <a:off x="7246977" y="2149167"/>
            <a:ext cx="3734531" cy="129072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Lub Dub Condensed" panose="020B0506030403020204"/>
            </a:endParaRPr>
          </a:p>
        </p:txBody>
      </p:sp>
      <p:sp>
        <p:nvSpPr>
          <p:cNvPr id="8" name="TextBox 7">
            <a:extLst>
              <a:ext uri="{FF2B5EF4-FFF2-40B4-BE49-F238E27FC236}">
                <a16:creationId xmlns:a16="http://schemas.microsoft.com/office/drawing/2014/main" id="{C0E5F285-3F83-DDF2-3A6D-BC7B4DFE91B2}"/>
              </a:ext>
              <a:ext uri="{C183D7F6-B498-43B3-948B-1728B52AA6E4}">
                <adec:decorative xmlns:adec="http://schemas.microsoft.com/office/drawing/2017/decorative" val="1"/>
              </a:ext>
            </a:extLst>
          </p:cNvPr>
          <p:cNvSpPr txBox="1"/>
          <p:nvPr/>
        </p:nvSpPr>
        <p:spPr>
          <a:xfrm>
            <a:off x="7245460" y="3966754"/>
            <a:ext cx="3731188" cy="58347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9" name="Round Same Side Corner Rectangle 60">
            <a:extLst>
              <a:ext uri="{FF2B5EF4-FFF2-40B4-BE49-F238E27FC236}">
                <a16:creationId xmlns:a16="http://schemas.microsoft.com/office/drawing/2014/main" id="{7EEDAFC3-4AE2-1CF7-36D9-DFF3DFF9042F}"/>
              </a:ext>
              <a:ext uri="{C183D7F6-B498-43B3-948B-1728B52AA6E4}">
                <adec:decorative xmlns:adec="http://schemas.microsoft.com/office/drawing/2017/decorative" val="1"/>
              </a:ext>
            </a:extLst>
          </p:cNvPr>
          <p:cNvSpPr/>
          <p:nvPr/>
        </p:nvSpPr>
        <p:spPr>
          <a:xfrm>
            <a:off x="7242623" y="4644173"/>
            <a:ext cx="3734531" cy="54613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32" name="Rectangle 31">
            <a:extLst>
              <a:ext uri="{FF2B5EF4-FFF2-40B4-BE49-F238E27FC236}">
                <a16:creationId xmlns:a16="http://schemas.microsoft.com/office/drawing/2014/main" id="{5C372649-A933-6B20-8079-93B3F0A355B3}"/>
              </a:ext>
              <a:ext uri="{C183D7F6-B498-43B3-948B-1728B52AA6E4}">
                <adec:decorative xmlns:adec="http://schemas.microsoft.com/office/drawing/2017/decorative" val="1"/>
              </a:ext>
            </a:extLst>
          </p:cNvPr>
          <p:cNvSpPr/>
          <p:nvPr/>
        </p:nvSpPr>
        <p:spPr>
          <a:xfrm>
            <a:off x="2079813" y="933472"/>
            <a:ext cx="2862374" cy="1323583"/>
          </a:xfrm>
          <a:prstGeom prst="rect">
            <a:avLst/>
          </a:prstGeom>
          <a:solidFill>
            <a:srgbClr val="82D472"/>
          </a:solidFill>
          <a:ln>
            <a:noFill/>
          </a:ln>
        </p:spPr>
        <p:style>
          <a:lnRef idx="0">
            <a:scrgbClr r="0" g="0" b="0"/>
          </a:lnRef>
          <a:fillRef idx="1">
            <a:scrgbClr r="0" g="0" b="0"/>
          </a:fillRef>
          <a:effectRef idx="2">
            <a:schemeClr val="dk2">
              <a:hueOff val="0"/>
              <a:satOff val="0"/>
              <a:lumOff val="0"/>
              <a:alphaOff val="0"/>
            </a:schemeClr>
          </a:effectRef>
          <a:fontRef idx="minor">
            <a:schemeClr val="lt1"/>
          </a:fontRef>
        </p:style>
      </p:sp>
      <p:sp>
        <p:nvSpPr>
          <p:cNvPr id="28" name="Rectangle 27">
            <a:extLst>
              <a:ext uri="{FF2B5EF4-FFF2-40B4-BE49-F238E27FC236}">
                <a16:creationId xmlns:a16="http://schemas.microsoft.com/office/drawing/2014/main" id="{2BA5F648-75D3-11DC-7318-4EB728DD4E51}"/>
              </a:ext>
              <a:ext uri="{C183D7F6-B498-43B3-948B-1728B52AA6E4}">
                <adec:decorative xmlns:adec="http://schemas.microsoft.com/office/drawing/2017/decorative" val="1"/>
              </a:ext>
            </a:extLst>
          </p:cNvPr>
          <p:cNvSpPr/>
          <p:nvPr/>
        </p:nvSpPr>
        <p:spPr>
          <a:xfrm>
            <a:off x="4654732" y="2794527"/>
            <a:ext cx="2024906" cy="1384404"/>
          </a:xfrm>
          <a:prstGeom prst="rect">
            <a:avLst/>
          </a:prstGeom>
          <a:solidFill>
            <a:srgbClr val="F0DB0E"/>
          </a:solidFill>
          <a:ln>
            <a:noFill/>
          </a:ln>
        </p:spPr>
        <p:style>
          <a:lnRef idx="0">
            <a:scrgbClr r="0" g="0" b="0"/>
          </a:lnRef>
          <a:fillRef idx="1">
            <a:scrgbClr r="0" g="0" b="0"/>
          </a:fillRef>
          <a:effectRef idx="2">
            <a:schemeClr val="dk2">
              <a:hueOff val="0"/>
              <a:satOff val="0"/>
              <a:lumOff val="0"/>
              <a:alphaOff val="0"/>
            </a:schemeClr>
          </a:effectRef>
          <a:fontRef idx="minor">
            <a:schemeClr val="lt1"/>
          </a:fontRef>
        </p:style>
      </p:sp>
      <p:sp>
        <p:nvSpPr>
          <p:cNvPr id="24" name="Rectangle 23">
            <a:extLst>
              <a:ext uri="{FF2B5EF4-FFF2-40B4-BE49-F238E27FC236}">
                <a16:creationId xmlns:a16="http://schemas.microsoft.com/office/drawing/2014/main" id="{037AC286-A007-A9BC-836C-35A35C8B0CA1}"/>
              </a:ext>
              <a:ext uri="{C183D7F6-B498-43B3-948B-1728B52AA6E4}">
                <adec:decorative xmlns:adec="http://schemas.microsoft.com/office/drawing/2017/decorative" val="1"/>
              </a:ext>
            </a:extLst>
          </p:cNvPr>
          <p:cNvSpPr/>
          <p:nvPr/>
        </p:nvSpPr>
        <p:spPr>
          <a:xfrm>
            <a:off x="1562653" y="4568203"/>
            <a:ext cx="3731187" cy="1252470"/>
          </a:xfrm>
          <a:prstGeom prst="rect">
            <a:avLst/>
          </a:prstGeom>
          <a:solidFill>
            <a:srgbClr val="F99B1D"/>
          </a:solidFill>
          <a:ln>
            <a:noFill/>
          </a:ln>
        </p:spPr>
        <p:style>
          <a:lnRef idx="0">
            <a:scrgbClr r="0" g="0" b="0"/>
          </a:lnRef>
          <a:fillRef idx="1">
            <a:scrgbClr r="0" g="0" b="0"/>
          </a:fillRef>
          <a:effectRef idx="2">
            <a:schemeClr val="dk2">
              <a:hueOff val="0"/>
              <a:satOff val="0"/>
              <a:lumOff val="0"/>
              <a:alphaOff val="0"/>
            </a:schemeClr>
          </a:effectRef>
          <a:fontRef idx="minor">
            <a:schemeClr val="lt1"/>
          </a:fontRef>
        </p:style>
      </p:sp>
      <p:sp>
        <p:nvSpPr>
          <p:cNvPr id="3" name="TextBox 2">
            <a:extLst>
              <a:ext uri="{FF2B5EF4-FFF2-40B4-BE49-F238E27FC236}">
                <a16:creationId xmlns:a16="http://schemas.microsoft.com/office/drawing/2014/main" id="{D5368979-6335-BEFA-45F4-45DC42B17244}"/>
              </a:ext>
            </a:extLst>
          </p:cNvPr>
          <p:cNvSpPr txBox="1"/>
          <p:nvPr/>
        </p:nvSpPr>
        <p:spPr>
          <a:xfrm>
            <a:off x="2828925" y="3009900"/>
            <a:ext cx="1390650" cy="674031"/>
          </a:xfrm>
          <a:prstGeom prst="rect">
            <a:avLst/>
          </a:prstGeom>
          <a:noFill/>
        </p:spPr>
        <p:txBody>
          <a:bodyPr wrap="square" rtlCol="0">
            <a:sp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Arial" panose="020B0604020202020204" pitchFamily="34" charset="0"/>
              </a:rPr>
              <a:t>Patients with CCD and oral anticoagulation </a:t>
            </a:r>
          </a:p>
        </p:txBody>
      </p:sp>
      <p:sp>
        <p:nvSpPr>
          <p:cNvPr id="13" name="TextBox 12">
            <a:extLst>
              <a:ext uri="{FF2B5EF4-FFF2-40B4-BE49-F238E27FC236}">
                <a16:creationId xmlns:a16="http://schemas.microsoft.com/office/drawing/2014/main" id="{847258D6-57ED-B525-AA71-B1871E4A4748}"/>
              </a:ext>
            </a:extLst>
          </p:cNvPr>
          <p:cNvSpPr txBox="1"/>
          <p:nvPr/>
        </p:nvSpPr>
        <p:spPr>
          <a:xfrm>
            <a:off x="2132786" y="904297"/>
            <a:ext cx="2640252" cy="1384995"/>
          </a:xfrm>
          <a:prstGeom prst="rect">
            <a:avLst/>
          </a:prstGeom>
          <a:noFill/>
        </p:spPr>
        <p:txBody>
          <a:bodyPr wrap="square">
            <a:spAutoFit/>
          </a:bodyPr>
          <a:lstStyle/>
          <a:p>
            <a:pPr marL="0" marR="0" lvl="0" indent="0" algn="ctr" defTabSz="400050" rtl="0" eaLnBrk="1" fontAlgn="auto" latinLnBrk="0" hangingPunct="1">
              <a:spcBef>
                <a:spcPct val="0"/>
              </a:spcBef>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With elective  PCI</a:t>
            </a:r>
          </a:p>
          <a:p>
            <a:pPr marL="0" marR="0" lvl="0" indent="0" algn="ctr" defTabSz="400050" rtl="0" eaLnBrk="1" fontAlgn="auto" latinLnBrk="0" hangingPunct="1">
              <a:spcBef>
                <a:spcPct val="0"/>
              </a:spcBef>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Those who require oral anticoagulant therapy,  DAPT for 1 to 4 weeks followed by clopidogrel alone for 6 months should be administered in addition to DOAC. †</a:t>
            </a:r>
          </a:p>
          <a:p>
            <a:pPr marL="0" marR="0" lvl="0" indent="0" algn="ctr" defTabSz="400050" rtl="0" eaLnBrk="1" fontAlgn="auto" latinLnBrk="0" hangingPunct="1">
              <a:spcBef>
                <a:spcPct val="0"/>
              </a:spcBef>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(Class 1) </a:t>
            </a:r>
            <a:endPar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mn-cs"/>
            </a:endParaRPr>
          </a:p>
        </p:txBody>
      </p:sp>
      <p:sp>
        <p:nvSpPr>
          <p:cNvPr id="17" name="TextBox 16">
            <a:extLst>
              <a:ext uri="{FF2B5EF4-FFF2-40B4-BE49-F238E27FC236}">
                <a16:creationId xmlns:a16="http://schemas.microsoft.com/office/drawing/2014/main" id="{8A3C847D-A518-1991-59F5-FC132CDFD995}"/>
              </a:ext>
            </a:extLst>
          </p:cNvPr>
          <p:cNvSpPr txBox="1"/>
          <p:nvPr/>
        </p:nvSpPr>
        <p:spPr>
          <a:xfrm>
            <a:off x="4671586" y="2806152"/>
            <a:ext cx="1980668" cy="1384995"/>
          </a:xfrm>
          <a:prstGeom prst="rect">
            <a:avLst/>
          </a:prstGeom>
          <a:noFill/>
        </p:spPr>
        <p:txBody>
          <a:bodyPr wrap="square">
            <a:spAutoFit/>
          </a:bodyPr>
          <a:lstStyle/>
          <a:p>
            <a:pPr marL="0" marR="0" lvl="0" indent="0" algn="ctr" defTabSz="400050" rtl="0" eaLnBrk="1" fontAlgn="auto" latinLnBrk="0" hangingPunct="1">
              <a:spcBef>
                <a:spcPct val="0"/>
              </a:spcBef>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With PCI</a:t>
            </a:r>
          </a:p>
          <a:p>
            <a:pPr marL="0" marR="0" lvl="0" indent="0" algn="ctr" defTabSz="400050" rtl="0" eaLnBrk="1" fontAlgn="auto" latinLnBrk="0" hangingPunct="1">
              <a:spcBef>
                <a:spcPct val="0"/>
              </a:spcBef>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If High thrombotic risk + Low bleeding risk </a:t>
            </a: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sym typeface="Wingdings" pitchFamily="2" charset="2"/>
              </a:rPr>
              <a:t> </a:t>
            </a:r>
          </a:p>
          <a:p>
            <a:pPr marL="0" marR="0" lvl="0" indent="0" algn="ctr" defTabSz="400050" rtl="0" eaLnBrk="1" fontAlgn="auto" latinLnBrk="0" hangingPunct="1">
              <a:spcBef>
                <a:spcPct val="0"/>
              </a:spcBef>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Continuing aspirin and clopidogrel for up to 1 month is reasonable* </a:t>
            </a:r>
          </a:p>
          <a:p>
            <a:pPr marL="0" marR="0" lvl="0" indent="0" algn="ctr" defTabSz="400050" rtl="0" eaLnBrk="1" fontAlgn="auto" latinLnBrk="0" hangingPunct="1">
              <a:spcBef>
                <a:spcPct val="0"/>
              </a:spcBef>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(Class 2a)</a:t>
            </a:r>
          </a:p>
        </p:txBody>
      </p:sp>
      <p:sp>
        <p:nvSpPr>
          <p:cNvPr id="22" name="TextBox 21">
            <a:extLst>
              <a:ext uri="{FF2B5EF4-FFF2-40B4-BE49-F238E27FC236}">
                <a16:creationId xmlns:a16="http://schemas.microsoft.com/office/drawing/2014/main" id="{BB6935DF-C8CA-FE8D-F85F-E1DF351D7E3E}"/>
              </a:ext>
            </a:extLst>
          </p:cNvPr>
          <p:cNvSpPr txBox="1"/>
          <p:nvPr/>
        </p:nvSpPr>
        <p:spPr>
          <a:xfrm>
            <a:off x="1770896" y="4562729"/>
            <a:ext cx="3314700" cy="1228028"/>
          </a:xfrm>
          <a:prstGeom prst="rect">
            <a:avLst/>
          </a:prstGeom>
          <a:noFill/>
        </p:spPr>
        <p:txBody>
          <a:bodyPr wrap="square">
            <a:spAutoFit/>
          </a:bodyPr>
          <a:lstStyle/>
          <a:p>
            <a:pPr marL="0" marR="0" lvl="0" indent="0" algn="ctr" defTabSz="400050" rtl="0" eaLnBrk="1" fontAlgn="auto" latinLnBrk="0" hangingPunct="1">
              <a:lnSpc>
                <a:spcPct val="90000"/>
              </a:lnSpc>
              <a:spcBef>
                <a:spcPct val="0"/>
              </a:spcBef>
              <a:spcAft>
                <a:spcPct val="35000"/>
              </a:spcAft>
              <a:buClrTx/>
              <a:buSzTx/>
              <a:buFont typeface="+mj-lt"/>
              <a:buNone/>
              <a:tabLst/>
              <a:defRPr/>
            </a:pPr>
            <a:r>
              <a:rPr lang="en-US" sz="1200" b="1" dirty="0">
                <a:solidFill>
                  <a:sysClr val="windowText" lastClr="000000"/>
                </a:solidFill>
                <a:latin typeface="Lub Dub Condensed" panose="020B0506030403020204" pitchFamily="34" charset="0"/>
                <a:cs typeface="Arial" panose="020B0604020202020204" pitchFamily="34" charset="0"/>
              </a:rPr>
              <a:t>W</a:t>
            </a:r>
            <a:r>
              <a:rPr kumimoji="0" lang="en-US" sz="1200" b="1"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ith Low Atherothrombotic </a:t>
            </a:r>
            <a:r>
              <a:rPr lang="en-US" sz="1200" b="1" dirty="0">
                <a:solidFill>
                  <a:sysClr val="windowText" lastClr="000000"/>
                </a:solidFill>
                <a:latin typeface="Lub Dub Condensed" panose="020B0506030403020204" pitchFamily="34" charset="0"/>
                <a:cs typeface="Arial" panose="020B0604020202020204" pitchFamily="34" charset="0"/>
              </a:rPr>
              <a:t>R</a:t>
            </a:r>
            <a:r>
              <a:rPr kumimoji="0" lang="en-US" sz="1200" b="1"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isk *</a:t>
            </a:r>
          </a:p>
          <a:p>
            <a:pPr marL="0" marR="0" lvl="0" indent="0" algn="ctr" defTabSz="400050" rtl="0" eaLnBrk="1" fontAlgn="auto" latinLnBrk="0" hangingPunct="1">
              <a:spcBef>
                <a:spcPct val="0"/>
              </a:spcBef>
              <a:buClrTx/>
              <a:buSzTx/>
              <a:buFont typeface="+mj-lt"/>
              <a:buNone/>
              <a:tabLst/>
              <a:defRPr/>
            </a:pPr>
            <a:r>
              <a:rPr lang="en-US" sz="1200" dirty="0">
                <a:solidFill>
                  <a:sysClr val="windowText" lastClr="000000"/>
                </a:solidFill>
                <a:latin typeface="Lub Dub Condensed" panose="020B0506030403020204" pitchFamily="34" charset="0"/>
                <a:cs typeface="Arial" panose="020B0604020202020204" pitchFamily="34" charset="0"/>
              </a:rPr>
              <a:t>D</a:t>
            </a:r>
            <a:r>
              <a:rPr kumimoji="0" lang="en-US" sz="120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iscontinuation of Aspirin </a:t>
            </a:r>
          </a:p>
          <a:p>
            <a:pPr marL="0" marR="0" lvl="0" indent="0" algn="ctr" defTabSz="400050" rtl="0" eaLnBrk="1" fontAlgn="auto" latinLnBrk="0" hangingPunct="1">
              <a:spcBef>
                <a:spcPct val="0"/>
              </a:spcBef>
              <a:buClrTx/>
              <a:buSzTx/>
              <a:buFont typeface="+mj-lt"/>
              <a:buNone/>
              <a:tabLst/>
              <a:defRPr/>
            </a:pPr>
            <a:r>
              <a:rPr lang="en-US" sz="1200" dirty="0">
                <a:solidFill>
                  <a:sysClr val="windowText" lastClr="000000"/>
                </a:solidFill>
                <a:latin typeface="Lub Dub Condensed" panose="020B0506030403020204" pitchFamily="34" charset="0"/>
                <a:cs typeface="Arial" panose="020B0604020202020204" pitchFamily="34" charset="0"/>
              </a:rPr>
              <a:t>a</a:t>
            </a: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nd continuation of  DOAC Monotherapy</a:t>
            </a:r>
          </a:p>
          <a:p>
            <a:pPr marL="0" marR="0" lvl="0" indent="0" algn="ctr" defTabSz="400050" rtl="0" eaLnBrk="1" fontAlgn="auto" latinLnBrk="0" hangingPunct="1">
              <a:spcBef>
                <a:spcPct val="0"/>
              </a:spcBef>
              <a:buClrTx/>
              <a:buSzTx/>
              <a:buFont typeface="+mj-lt"/>
              <a:buNone/>
              <a:tabLst/>
              <a:defRPr/>
            </a:pPr>
            <a:r>
              <a:rPr lang="en-US" sz="1200" dirty="0">
                <a:solidFill>
                  <a:sysClr val="windowText" lastClr="000000"/>
                </a:solidFill>
                <a:latin typeface="Lub Dub Condensed" panose="020B0506030403020204" pitchFamily="34" charset="0"/>
                <a:cs typeface="Arial" panose="020B0604020202020204" pitchFamily="34" charset="0"/>
              </a:rPr>
              <a:t>m</a:t>
            </a: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ay be considered 1 year after PCI to reduce bleeding risk</a:t>
            </a:r>
          </a:p>
          <a:p>
            <a:pPr marL="0" marR="0" lvl="0" indent="0" algn="ctr" defTabSz="400050" rtl="0" eaLnBrk="1" fontAlgn="auto" latinLnBrk="0" hangingPunct="1">
              <a:lnSpc>
                <a:spcPct val="90000"/>
              </a:lnSpc>
              <a:spcBef>
                <a:spcPct val="0"/>
              </a:spcBef>
              <a:spcAft>
                <a:spcPct val="35000"/>
              </a:spcAft>
              <a:buClrTx/>
              <a:buSzTx/>
              <a:buFont typeface="+mj-lt"/>
              <a:buNone/>
              <a:tabLst/>
              <a:defRPr/>
            </a:pP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(Class 2b) </a:t>
            </a:r>
            <a:endPar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mn-cs"/>
            </a:endParaRPr>
          </a:p>
        </p:txBody>
      </p:sp>
      <p:sp>
        <p:nvSpPr>
          <p:cNvPr id="48" name="TextBox 47">
            <a:extLst>
              <a:ext uri="{FF2B5EF4-FFF2-40B4-BE49-F238E27FC236}">
                <a16:creationId xmlns:a16="http://schemas.microsoft.com/office/drawing/2014/main" id="{883DECF5-FDA9-97E2-0E11-71EA81AA534F}"/>
              </a:ext>
              <a:ext uri="{C183D7F6-B498-43B3-948B-1728B52AA6E4}">
                <adec:decorative xmlns:adec="http://schemas.microsoft.com/office/drawing/2017/decorative" val="0"/>
              </a:ext>
            </a:extLst>
          </p:cNvPr>
          <p:cNvSpPr txBox="1"/>
          <p:nvPr/>
        </p:nvSpPr>
        <p:spPr>
          <a:xfrm>
            <a:off x="7249814" y="1471748"/>
            <a:ext cx="3731188" cy="58347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Antiplatelet therapy and </a:t>
            </a:r>
            <a:br>
              <a:rPr kumimoji="0" lang="en-US" sz="1600" b="1" i="0" u="none" strike="noStrike" kern="1200" cap="none" spc="0" normalizeH="0" baseline="0" noProof="0" dirty="0">
                <a:ln>
                  <a:noFill/>
                </a:ln>
                <a:effectLst/>
                <a:uLnTx/>
                <a:uFillTx/>
                <a:cs typeface="Arial" panose="020B0604020202020204" pitchFamily="34" charset="0"/>
              </a:rPr>
            </a:br>
            <a:r>
              <a:rPr kumimoji="0" lang="en-US" sz="1600" b="1" i="0" u="none" strike="noStrike" kern="1200" cap="none" spc="0" normalizeH="0" baseline="0" noProof="0" dirty="0">
                <a:ln>
                  <a:noFill/>
                </a:ln>
                <a:effectLst/>
                <a:uLnTx/>
                <a:uFillTx/>
                <a:cs typeface="Arial" panose="020B0604020202020204" pitchFamily="34" charset="0"/>
              </a:rPr>
              <a:t>Low dose DOAC</a:t>
            </a:r>
          </a:p>
        </p:txBody>
      </p:sp>
      <p:sp>
        <p:nvSpPr>
          <p:cNvPr id="49" name="Round Same Side Corner Rectangle 60">
            <a:extLst>
              <a:ext uri="{FF2B5EF4-FFF2-40B4-BE49-F238E27FC236}">
                <a16:creationId xmlns:a16="http://schemas.microsoft.com/office/drawing/2014/main" id="{2FE3D698-4BB0-6187-1375-4CB5B6E35080}"/>
              </a:ext>
              <a:ext uri="{C183D7F6-B498-43B3-948B-1728B52AA6E4}">
                <adec:decorative xmlns:adec="http://schemas.microsoft.com/office/drawing/2017/decorative" val="0"/>
              </a:ext>
            </a:extLst>
          </p:cNvPr>
          <p:cNvSpPr/>
          <p:nvPr/>
        </p:nvSpPr>
        <p:spPr>
          <a:xfrm>
            <a:off x="7246977" y="2149167"/>
            <a:ext cx="3734531" cy="129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Patients with CCD without an indication </a:t>
            </a:r>
            <a:br>
              <a:rPr lang="en-US" sz="1200" b="1" dirty="0">
                <a:solidFill>
                  <a:schemeClr val="tx1"/>
                </a:solidFill>
                <a:latin typeface="Lub Dub Condensed" panose="020B0506030403020204"/>
              </a:rPr>
            </a:br>
            <a:r>
              <a:rPr lang="en-US" sz="1200" b="1" dirty="0">
                <a:solidFill>
                  <a:schemeClr val="tx1"/>
                </a:solidFill>
                <a:latin typeface="Lub Dub Condensed" panose="020B0506030403020204"/>
              </a:rPr>
              <a:t>for therapeutic DOAC or DAPT</a:t>
            </a:r>
          </a:p>
          <a:p>
            <a:pPr lvl="0" algn="ctr"/>
            <a:r>
              <a:rPr lang="en-US" sz="1200" dirty="0">
                <a:solidFill>
                  <a:schemeClr val="tx1"/>
                </a:solidFill>
                <a:latin typeface="Lub Dub Condensed" panose="020B0506030403020204"/>
              </a:rPr>
              <a:t>High risk of recurrent ischemic events + low-to-moderate bleeding risk </a:t>
            </a:r>
            <a:r>
              <a:rPr lang="en-US" sz="1200" kern="0" dirty="0">
                <a:solidFill>
                  <a:sysClr val="windowText" lastClr="000000"/>
                </a:solidFill>
                <a:latin typeface="Arial" panose="020B0604020202020204" pitchFamily="34" charset="0"/>
                <a:cs typeface="Arial" panose="020B0604020202020204" pitchFamily="34" charset="0"/>
                <a:sym typeface="Wingdings" pitchFamily="2" charset="2"/>
              </a:rPr>
              <a:t> </a:t>
            </a:r>
            <a:r>
              <a:rPr lang="en-US" sz="1200" dirty="0">
                <a:solidFill>
                  <a:schemeClr val="tx1"/>
                </a:solidFill>
                <a:latin typeface="Lub Dub Condensed" panose="020B0506030403020204"/>
              </a:rPr>
              <a:t>Adding low dose Rivaroxaban 2.5 mg twice daily to aspirin 81 mg daily </a:t>
            </a:r>
            <a:r>
              <a:rPr lang="en-US" sz="1200" kern="0" dirty="0">
                <a:solidFill>
                  <a:sysClr val="windowText" lastClr="000000"/>
                </a:solidFill>
                <a:latin typeface="Arial" panose="020B0604020202020204" pitchFamily="34" charset="0"/>
                <a:cs typeface="Arial" panose="020B0604020202020204" pitchFamily="34" charset="0"/>
                <a:sym typeface="Wingdings" pitchFamily="2" charset="2"/>
              </a:rPr>
              <a:t> </a:t>
            </a:r>
            <a:r>
              <a:rPr lang="en-US" sz="1200" dirty="0">
                <a:solidFill>
                  <a:schemeClr val="tx1"/>
                </a:solidFill>
                <a:latin typeface="Lub Dub Condensed" panose="020B0506030403020204"/>
              </a:rPr>
              <a:t>Reasonable for long term reduction of risk for MACE (Class 2a)</a:t>
            </a:r>
          </a:p>
        </p:txBody>
      </p:sp>
      <p:sp>
        <p:nvSpPr>
          <p:cNvPr id="50" name="TextBox 49">
            <a:extLst>
              <a:ext uri="{FF2B5EF4-FFF2-40B4-BE49-F238E27FC236}">
                <a16:creationId xmlns:a16="http://schemas.microsoft.com/office/drawing/2014/main" id="{CBAD3175-7551-E9CB-C45C-3C2077096EC7}"/>
              </a:ext>
              <a:ext uri="{C183D7F6-B498-43B3-948B-1728B52AA6E4}">
                <adec:decorative xmlns:adec="http://schemas.microsoft.com/office/drawing/2017/decorative" val="0"/>
              </a:ext>
            </a:extLst>
          </p:cNvPr>
          <p:cNvSpPr txBox="1"/>
          <p:nvPr/>
        </p:nvSpPr>
        <p:spPr>
          <a:xfrm>
            <a:off x="7245460" y="3966754"/>
            <a:ext cx="3731188" cy="58347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DAPT and PPI</a:t>
            </a:r>
          </a:p>
        </p:txBody>
      </p:sp>
      <p:sp>
        <p:nvSpPr>
          <p:cNvPr id="51" name="Round Same Side Corner Rectangle 60">
            <a:extLst>
              <a:ext uri="{FF2B5EF4-FFF2-40B4-BE49-F238E27FC236}">
                <a16:creationId xmlns:a16="http://schemas.microsoft.com/office/drawing/2014/main" id="{D62D1A9E-BB69-939D-3AE2-B2ABA0147B80}"/>
              </a:ext>
              <a:ext uri="{C183D7F6-B498-43B3-948B-1728B52AA6E4}">
                <adec:decorative xmlns:adec="http://schemas.microsoft.com/office/drawing/2017/decorative" val="0"/>
              </a:ext>
            </a:extLst>
          </p:cNvPr>
          <p:cNvSpPr/>
          <p:nvPr/>
        </p:nvSpPr>
        <p:spPr>
          <a:xfrm>
            <a:off x="7242623" y="4644173"/>
            <a:ext cx="3734531" cy="546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Patients with CCD on DAPT</a:t>
            </a:r>
            <a:r>
              <a:rPr lang="en-US" sz="1200" dirty="0">
                <a:solidFill>
                  <a:schemeClr val="tx1"/>
                </a:solidFill>
                <a:latin typeface="Lub Dub Condensed" panose="020B0506030403020204"/>
              </a:rPr>
              <a:t> </a:t>
            </a:r>
            <a:r>
              <a:rPr lang="en-US" sz="1200" kern="0" dirty="0">
                <a:solidFill>
                  <a:sysClr val="windowText" lastClr="000000"/>
                </a:solidFill>
                <a:latin typeface="Arial" panose="020B0604020202020204" pitchFamily="34" charset="0"/>
                <a:cs typeface="Arial" panose="020B0604020202020204" pitchFamily="34" charset="0"/>
                <a:sym typeface="Wingdings" pitchFamily="2" charset="2"/>
              </a:rPr>
              <a:t> </a:t>
            </a:r>
            <a:r>
              <a:rPr lang="en-US" sz="1200" b="1" dirty="0">
                <a:solidFill>
                  <a:schemeClr val="tx1"/>
                </a:solidFill>
                <a:latin typeface="Lub Dub Condensed" panose="020B0506030403020204"/>
              </a:rPr>
              <a:t>PPI can be effective in reducing GI bleeding risk.* (Class 2a)</a:t>
            </a:r>
          </a:p>
        </p:txBody>
      </p:sp>
      <p:sp>
        <p:nvSpPr>
          <p:cNvPr id="5" name="Text Placeholder 4">
            <a:extLst>
              <a:ext uri="{FF2B5EF4-FFF2-40B4-BE49-F238E27FC236}">
                <a16:creationId xmlns:a16="http://schemas.microsoft.com/office/drawing/2014/main" id="{3D5CB9B8-0358-7861-7632-7D7E9900E415}"/>
              </a:ext>
            </a:extLst>
          </p:cNvPr>
          <p:cNvSpPr>
            <a:spLocks noGrp="1"/>
          </p:cNvSpPr>
          <p:nvPr>
            <p:ph type="body" sz="quarter" idx="13"/>
          </p:nvPr>
        </p:nvSpPr>
        <p:spPr>
          <a:xfrm>
            <a:off x="1276323" y="5845106"/>
            <a:ext cx="9458912" cy="405632"/>
          </a:xfrm>
        </p:spPr>
        <p:txBody>
          <a:bodyPr/>
          <a:lstStyle/>
          <a:p>
            <a:pPr algn="ctr"/>
            <a:r>
              <a:rPr lang="en-US" b="1" dirty="0"/>
              <a:t>Abbreviations: </a:t>
            </a:r>
            <a:r>
              <a:rPr lang="en-US" dirty="0"/>
              <a:t>CCD indicates chronic coronary disease; DAPT, dual anti-platelet therapy; DOAC, direct oral anticoagulant; MACE, major adverse coronary event; OAC, oral anticoagulants; PCI, percutaneous coronary intervention; and PPI, proton pump inhibitors. </a:t>
            </a:r>
          </a:p>
        </p:txBody>
      </p: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
        <p:nvSpPr>
          <p:cNvPr id="10" name="Rectangle 9">
            <a:extLst>
              <a:ext uri="{FF2B5EF4-FFF2-40B4-BE49-F238E27FC236}">
                <a16:creationId xmlns:a16="http://schemas.microsoft.com/office/drawing/2014/main" id="{E4DC1D20-893B-BE0B-C003-4A8B9BD35CAA}"/>
              </a:ext>
              <a:ext uri="{C183D7F6-B498-43B3-948B-1728B52AA6E4}">
                <adec:decorative xmlns:adec="http://schemas.microsoft.com/office/drawing/2017/decorative" val="1"/>
              </a:ext>
            </a:extLst>
          </p:cNvPr>
          <p:cNvSpPr/>
          <p:nvPr/>
        </p:nvSpPr>
        <p:spPr>
          <a:xfrm>
            <a:off x="374043" y="2911852"/>
            <a:ext cx="2000120" cy="971242"/>
          </a:xfrm>
          <a:prstGeom prst="rect">
            <a:avLst/>
          </a:prstGeom>
          <a:solidFill>
            <a:srgbClr val="F99B1D"/>
          </a:solidFill>
          <a:ln>
            <a:noFill/>
          </a:ln>
        </p:spPr>
        <p:style>
          <a:lnRef idx="0">
            <a:scrgbClr r="0" g="0" b="0"/>
          </a:lnRef>
          <a:fillRef idx="1">
            <a:scrgbClr r="0" g="0" b="0"/>
          </a:fillRef>
          <a:effectRef idx="2">
            <a:schemeClr val="dk2">
              <a:hueOff val="0"/>
              <a:satOff val="0"/>
              <a:lumOff val="0"/>
              <a:alphaOff val="0"/>
            </a:schemeClr>
          </a:effectRef>
          <a:fontRef idx="minor">
            <a:schemeClr val="lt1"/>
          </a:fontRef>
        </p:style>
      </p:sp>
      <p:sp>
        <p:nvSpPr>
          <p:cNvPr id="30" name="TextBox 29">
            <a:extLst>
              <a:ext uri="{FF2B5EF4-FFF2-40B4-BE49-F238E27FC236}">
                <a16:creationId xmlns:a16="http://schemas.microsoft.com/office/drawing/2014/main" id="{767F41B1-473B-5B1C-745E-89EE6864B17E}"/>
              </a:ext>
            </a:extLst>
          </p:cNvPr>
          <p:cNvSpPr txBox="1"/>
          <p:nvPr/>
        </p:nvSpPr>
        <p:spPr>
          <a:xfrm>
            <a:off x="414862" y="2924819"/>
            <a:ext cx="1817371" cy="987963"/>
          </a:xfrm>
          <a:prstGeom prst="rect">
            <a:avLst/>
          </a:prstGeom>
          <a:noFill/>
        </p:spPr>
        <p:txBody>
          <a:bodyPr wrap="square">
            <a:spAutoFit/>
          </a:bodyPr>
          <a:lstStyle/>
          <a:p>
            <a:pPr marL="0" marR="0" lvl="0" indent="0" algn="ctr" defTabSz="444500" rtl="0" eaLnBrk="1" fontAlgn="auto" latinLnBrk="0" hangingPunct="1">
              <a:lnSpc>
                <a:spcPct val="90000"/>
              </a:lnSpc>
              <a:spcBef>
                <a:spcPct val="0"/>
              </a:spcBef>
              <a:spcAft>
                <a:spcPct val="35000"/>
              </a:spcAft>
              <a:buClrTx/>
              <a:buSzTx/>
              <a:buFont typeface="+mj-lt"/>
              <a:buNone/>
              <a:tabLst/>
              <a:defRPr/>
            </a:pP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If no acute indication for concomitant antiplatelet </a:t>
            </a: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sym typeface="Wingdings" pitchFamily="2" charset="2"/>
              </a:rPr>
              <a:t> </a:t>
            </a: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Consider DOAC monotherapy</a:t>
            </a:r>
          </a:p>
          <a:p>
            <a:pPr marL="0" marR="0" lvl="0" indent="0" algn="ctr" defTabSz="444500" rtl="0" eaLnBrk="1" fontAlgn="auto" latinLnBrk="0" hangingPunct="1">
              <a:lnSpc>
                <a:spcPct val="90000"/>
              </a:lnSpc>
              <a:spcBef>
                <a:spcPct val="0"/>
              </a:spcBef>
              <a:spcAft>
                <a:spcPct val="35000"/>
              </a:spcAft>
              <a:buClrTx/>
              <a:buSzTx/>
              <a:buFont typeface="+mj-lt"/>
              <a:buNone/>
              <a:tabLst/>
              <a:defRPr/>
            </a:pPr>
            <a:r>
              <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Arial" panose="020B0604020202020204" pitchFamily="34" charset="0"/>
              </a:rPr>
              <a:t>(Class 2b)</a:t>
            </a:r>
            <a:endParaRPr kumimoji="0" lang="en-US" sz="1200" b="0" i="0" u="none" strike="noStrike" kern="1200" cap="none" spc="0" normalizeH="0" baseline="0" noProof="0" dirty="0">
              <a:ln>
                <a:noFill/>
              </a:ln>
              <a:solidFill>
                <a:sysClr val="windowText" lastClr="000000"/>
              </a:solidFill>
              <a:effectLst/>
              <a:uLnTx/>
              <a:uFillTx/>
              <a:latin typeface="Lub Dub Condensed" panose="020B0506030403020204" pitchFamily="34" charset="0"/>
              <a:ea typeface="+mn-ea"/>
              <a:cs typeface="+mn-cs"/>
            </a:endParaRPr>
          </a:p>
        </p:txBody>
      </p:sp>
      <p:sp>
        <p:nvSpPr>
          <p:cNvPr id="12" name="TextBox 11">
            <a:extLst>
              <a:ext uri="{FF2B5EF4-FFF2-40B4-BE49-F238E27FC236}">
                <a16:creationId xmlns:a16="http://schemas.microsoft.com/office/drawing/2014/main" id="{86976394-3F85-1B84-E1E6-0513E5EC7AB7}"/>
              </a:ext>
            </a:extLst>
          </p:cNvPr>
          <p:cNvSpPr txBox="1"/>
          <p:nvPr/>
        </p:nvSpPr>
        <p:spPr>
          <a:xfrm>
            <a:off x="5502083" y="5284255"/>
            <a:ext cx="6096000" cy="461665"/>
          </a:xfrm>
          <a:prstGeom prst="rect">
            <a:avLst/>
          </a:prstGeom>
          <a:noFill/>
        </p:spPr>
        <p:txBody>
          <a:bodyPr wrap="square">
            <a:spAutoFit/>
          </a:bodyPr>
          <a:lstStyle/>
          <a:p>
            <a:r>
              <a:rPr lang="en-US" sz="1200" dirty="0">
                <a:latin typeface="Lub Dub Condensed" panose="020B0506030403020204" pitchFamily="34" charset="0"/>
              </a:rPr>
              <a:t>*Modified from the 2016 ACC/AHA Guideline Focused Update on DAPT</a:t>
            </a:r>
          </a:p>
          <a:p>
            <a:r>
              <a:rPr lang="en-US" sz="1200" dirty="0">
                <a:latin typeface="Lub Dub Condensed" panose="020B0506030403020204" pitchFamily="34" charset="0"/>
              </a:rPr>
              <a:t>†Modified from the 2021 ACC/AHA/SCAI Guideline for Coronary Artery Revascularization.</a:t>
            </a:r>
          </a:p>
        </p:txBody>
      </p:sp>
    </p:spTree>
    <p:extLst>
      <p:ext uri="{BB962C8B-B14F-4D97-AF65-F5344CB8AC3E}">
        <p14:creationId xmlns:p14="http://schemas.microsoft.com/office/powerpoint/2010/main" val="3705414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a:xfrm>
            <a:off x="838200" y="365125"/>
            <a:ext cx="10153649" cy="660111"/>
          </a:xfrm>
        </p:spPr>
        <p:txBody>
          <a:bodyPr/>
          <a:lstStyle/>
          <a:p>
            <a:r>
              <a:rPr lang="en-US" dirty="0"/>
              <a:t>Recommended Duration of Antiplatelet Therapy*†</a:t>
            </a:r>
          </a:p>
        </p:txBody>
      </p:sp>
      <p:pic>
        <p:nvPicPr>
          <p:cNvPr id="6" name="Picture 5" descr="A graphic representation of table in section 4.3.1 illustrating the recommendations for antiplatelet therapy and oral anticoagulants. This is a copy of figure 9 which summarizes the recommendations for antiplatelet therapy in CCD, focusing on the duration of therapy.">
            <a:extLst>
              <a:ext uri="{FF2B5EF4-FFF2-40B4-BE49-F238E27FC236}">
                <a16:creationId xmlns:a16="http://schemas.microsoft.com/office/drawing/2014/main" id="{D3BD7B0B-6032-82DB-28EE-CB3129C147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10501" y="938459"/>
            <a:ext cx="6622662" cy="4734958"/>
          </a:xfrm>
          <a:prstGeom prst="rect">
            <a:avLst/>
          </a:prstGeom>
          <a:ln w="57150">
            <a:noFill/>
          </a:ln>
        </p:spPr>
      </p:pic>
      <p:sp>
        <p:nvSpPr>
          <p:cNvPr id="5" name="Text Placeholder 4">
            <a:extLst>
              <a:ext uri="{FF2B5EF4-FFF2-40B4-BE49-F238E27FC236}">
                <a16:creationId xmlns:a16="http://schemas.microsoft.com/office/drawing/2014/main" id="{3D5CB9B8-0358-7861-7632-7D7E9900E415}"/>
              </a:ext>
            </a:extLst>
          </p:cNvPr>
          <p:cNvSpPr>
            <a:spLocks noGrp="1"/>
          </p:cNvSpPr>
          <p:nvPr>
            <p:ph type="body" sz="quarter" idx="13"/>
          </p:nvPr>
        </p:nvSpPr>
        <p:spPr>
          <a:xfrm>
            <a:off x="2302219" y="5710962"/>
            <a:ext cx="7521403" cy="566269"/>
          </a:xfrm>
        </p:spPr>
        <p:txBody>
          <a:bodyPr/>
          <a:lstStyle/>
          <a:p>
            <a:pPr algn="ctr"/>
            <a:r>
              <a:rPr lang="en-US" b="1" dirty="0"/>
              <a:t>Abbreviations: </a:t>
            </a:r>
            <a:r>
              <a:rPr lang="en-US" dirty="0"/>
              <a:t>ACS indicates acute coronary syndrome; ASA, aspirin; CCD, chronic coronary disease; DAPT, dual antiplatelet therapy; DES, drug-eluting stent; DOAC, direct oral anticoagulants; MI, myocardial infarction; OAC, oral anticoagulants; PCI, percutaneous coronary intervention; and SAPT, single antiplatelet therapy. </a:t>
            </a:r>
          </a:p>
        </p:txBody>
      </p: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
        <p:nvSpPr>
          <p:cNvPr id="7" name="TextBox 6">
            <a:extLst>
              <a:ext uri="{FF2B5EF4-FFF2-40B4-BE49-F238E27FC236}">
                <a16:creationId xmlns:a16="http://schemas.microsoft.com/office/drawing/2014/main" id="{FBA59D44-7CB3-22F0-133D-62C2CCB15B44}"/>
              </a:ext>
            </a:extLst>
          </p:cNvPr>
          <p:cNvSpPr txBox="1"/>
          <p:nvPr/>
        </p:nvSpPr>
        <p:spPr>
          <a:xfrm>
            <a:off x="9233163" y="4303075"/>
            <a:ext cx="2601421" cy="1200329"/>
          </a:xfrm>
          <a:prstGeom prst="rect">
            <a:avLst/>
          </a:prstGeom>
          <a:noFill/>
        </p:spPr>
        <p:txBody>
          <a:bodyPr wrap="square">
            <a:spAutoFit/>
          </a:bodyPr>
          <a:lstStyle/>
          <a:p>
            <a:pPr algn="l"/>
            <a:r>
              <a:rPr lang="en-US" sz="1200" b="0" i="0" u="none" strike="noStrike" baseline="0" dirty="0">
                <a:latin typeface="Lub Dub Condensed" panose="020B0506030403020204" pitchFamily="34" charset="0"/>
              </a:rPr>
              <a:t>*Colors correspond to Class of Recommendation in Table 1.</a:t>
            </a:r>
          </a:p>
          <a:p>
            <a:pPr algn="l"/>
            <a:endParaRPr lang="en-US" sz="1200" dirty="0">
              <a:latin typeface="Lub Dub Condensed" panose="020B0506030403020204" pitchFamily="34" charset="0"/>
            </a:endParaRPr>
          </a:p>
          <a:p>
            <a:pPr algn="l"/>
            <a:r>
              <a:rPr lang="en-US" sz="1200" b="0" i="0" u="none" strike="noStrike" baseline="0" dirty="0">
                <a:latin typeface="Lub Dub Condensed" panose="020B0506030403020204" pitchFamily="34" charset="0"/>
              </a:rPr>
              <a:t>†This figure does not encompass all recommendations within</a:t>
            </a:r>
          </a:p>
          <a:p>
            <a:pPr algn="l"/>
            <a:r>
              <a:rPr lang="en-US" sz="1200" b="0" i="0" u="none" strike="noStrike" baseline="0" dirty="0">
                <a:latin typeface="Lub Dub Condensed" panose="020B0506030403020204" pitchFamily="34" charset="0"/>
              </a:rPr>
              <a:t>this section.</a:t>
            </a:r>
            <a:endParaRPr lang="en-US" sz="1200" dirty="0">
              <a:latin typeface="Lub Dub Condensed" panose="020B0506030403020204" pitchFamily="34" charset="0"/>
            </a:endParaRPr>
          </a:p>
        </p:txBody>
      </p:sp>
    </p:spTree>
    <p:extLst>
      <p:ext uri="{BB962C8B-B14F-4D97-AF65-F5344CB8AC3E}">
        <p14:creationId xmlns:p14="http://schemas.microsoft.com/office/powerpoint/2010/main" val="2213059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Arrow Connector 37">
            <a:extLst>
              <a:ext uri="{FF2B5EF4-FFF2-40B4-BE49-F238E27FC236}">
                <a16:creationId xmlns:a16="http://schemas.microsoft.com/office/drawing/2014/main" id="{345B6E75-A7C2-DD49-913F-3A06B1A7051F}"/>
              </a:ext>
              <a:ext uri="{C183D7F6-B498-43B3-948B-1728B52AA6E4}">
                <adec:decorative xmlns:adec="http://schemas.microsoft.com/office/drawing/2017/decorative" val="1"/>
              </a:ext>
            </a:extLst>
          </p:cNvPr>
          <p:cNvCxnSpPr>
            <a:cxnSpLocks/>
          </p:cNvCxnSpPr>
          <p:nvPr/>
        </p:nvCxnSpPr>
        <p:spPr>
          <a:xfrm flipH="1">
            <a:off x="1557771" y="3731623"/>
            <a:ext cx="4354" cy="3073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D61E8CA-9EDE-A9A7-319A-EC6BCE6CFD67}"/>
              </a:ext>
              <a:ext uri="{C183D7F6-B498-43B3-948B-1728B52AA6E4}">
                <adec:decorative xmlns:adec="http://schemas.microsoft.com/office/drawing/2017/decorative" val="1"/>
              </a:ext>
            </a:extLst>
          </p:cNvPr>
          <p:cNvCxnSpPr>
            <a:cxnSpLocks/>
          </p:cNvCxnSpPr>
          <p:nvPr/>
        </p:nvCxnSpPr>
        <p:spPr>
          <a:xfrm flipH="1">
            <a:off x="3751217" y="3731623"/>
            <a:ext cx="4354" cy="3073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D59CBF7-CE2D-4C07-35D7-D65CB736F09A}"/>
              </a:ext>
              <a:ext uri="{C183D7F6-B498-43B3-948B-1728B52AA6E4}">
                <adec:decorative xmlns:adec="http://schemas.microsoft.com/office/drawing/2017/decorative" val="1"/>
              </a:ext>
            </a:extLst>
          </p:cNvPr>
          <p:cNvCxnSpPr>
            <a:cxnSpLocks/>
          </p:cNvCxnSpPr>
          <p:nvPr/>
        </p:nvCxnSpPr>
        <p:spPr>
          <a:xfrm flipH="1">
            <a:off x="7082245" y="3731623"/>
            <a:ext cx="4354" cy="3073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910B442-AF67-47CF-94E7-D16C2AA34BEC}"/>
              </a:ext>
              <a:ext uri="{C183D7F6-B498-43B3-948B-1728B52AA6E4}">
                <adec:decorative xmlns:adec="http://schemas.microsoft.com/office/drawing/2017/decorative" val="1"/>
              </a:ext>
            </a:extLst>
          </p:cNvPr>
          <p:cNvCxnSpPr>
            <a:cxnSpLocks/>
          </p:cNvCxnSpPr>
          <p:nvPr/>
        </p:nvCxnSpPr>
        <p:spPr>
          <a:xfrm flipH="1">
            <a:off x="10453185" y="3731623"/>
            <a:ext cx="4354" cy="3073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a:xfrm>
            <a:off x="838200" y="365125"/>
            <a:ext cx="10035745" cy="660111"/>
          </a:xfrm>
        </p:spPr>
        <p:txBody>
          <a:bodyPr/>
          <a:lstStyle/>
          <a:p>
            <a:r>
              <a:rPr lang="en-US" dirty="0"/>
              <a:t>Recommendations for Beta-Blockers</a:t>
            </a:r>
          </a:p>
        </p:txBody>
      </p:sp>
      <p:sp>
        <p:nvSpPr>
          <p:cNvPr id="6" name="Round Same Side Corner Rectangle 60">
            <a:extLst>
              <a:ext uri="{FF2B5EF4-FFF2-40B4-BE49-F238E27FC236}">
                <a16:creationId xmlns:a16="http://schemas.microsoft.com/office/drawing/2014/main" id="{9C4E74F9-9A4F-C828-1B38-B91CC2F8C3FD}"/>
              </a:ext>
              <a:ext uri="{C183D7F6-B498-43B3-948B-1728B52AA6E4}">
                <adec:decorative xmlns:adec="http://schemas.microsoft.com/office/drawing/2017/decorative" val="1"/>
              </a:ext>
            </a:extLst>
          </p:cNvPr>
          <p:cNvSpPr/>
          <p:nvPr/>
        </p:nvSpPr>
        <p:spPr>
          <a:xfrm>
            <a:off x="694388" y="2729968"/>
            <a:ext cx="1731120" cy="101602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If LVEF ≤40% +/- Previous MI</a:t>
            </a:r>
          </a:p>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(Class 1)</a:t>
            </a:r>
          </a:p>
        </p:txBody>
      </p:sp>
      <p:cxnSp>
        <p:nvCxnSpPr>
          <p:cNvPr id="7" name="Straight Arrow Connector 10">
            <a:extLst>
              <a:ext uri="{FF2B5EF4-FFF2-40B4-BE49-F238E27FC236}">
                <a16:creationId xmlns:a16="http://schemas.microsoft.com/office/drawing/2014/main" id="{3B3C4048-20D1-19F0-A4FA-7064390131CD}"/>
              </a:ext>
              <a:ext uri="{C183D7F6-B498-43B3-948B-1728B52AA6E4}">
                <adec:decorative xmlns:adec="http://schemas.microsoft.com/office/drawing/2017/decorative" val="1"/>
              </a:ext>
            </a:extLst>
          </p:cNvPr>
          <p:cNvCxnSpPr>
            <a:cxnSpLocks/>
            <a:stCxn id="8" idx="2"/>
            <a:endCxn id="6" idx="0"/>
          </p:cNvCxnSpPr>
          <p:nvPr/>
        </p:nvCxnSpPr>
        <p:spPr>
          <a:xfrm rot="5400000">
            <a:off x="3373037" y="7003"/>
            <a:ext cx="909877" cy="453605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5A10D0-5840-89C4-FB6A-CA24BFF584C2}"/>
              </a:ext>
              <a:ext uri="{C183D7F6-B498-43B3-948B-1728B52AA6E4}">
                <adec:decorative xmlns:adec="http://schemas.microsoft.com/office/drawing/2017/decorative" val="1"/>
              </a:ext>
            </a:extLst>
          </p:cNvPr>
          <p:cNvSpPr txBox="1"/>
          <p:nvPr/>
        </p:nvSpPr>
        <p:spPr>
          <a:xfrm>
            <a:off x="2549612" y="1383958"/>
            <a:ext cx="7092777" cy="43613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Patients with CCD</a:t>
            </a:r>
          </a:p>
        </p:txBody>
      </p:sp>
      <p:sp>
        <p:nvSpPr>
          <p:cNvPr id="9" name="Round Same Side Corner Rectangle 60">
            <a:extLst>
              <a:ext uri="{FF2B5EF4-FFF2-40B4-BE49-F238E27FC236}">
                <a16:creationId xmlns:a16="http://schemas.microsoft.com/office/drawing/2014/main" id="{07ABE711-E3EA-9BB2-1E1A-0E0760371CBA}"/>
              </a:ext>
              <a:ext uri="{C183D7F6-B498-43B3-948B-1728B52AA6E4}">
                <adec:decorative xmlns:adec="http://schemas.microsoft.com/office/drawing/2017/decorative" val="1"/>
              </a:ext>
            </a:extLst>
          </p:cNvPr>
          <p:cNvSpPr/>
          <p:nvPr/>
        </p:nvSpPr>
        <p:spPr>
          <a:xfrm>
            <a:off x="2831094" y="2729968"/>
            <a:ext cx="1846683" cy="101602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If LVEF &lt;50%</a:t>
            </a:r>
          </a:p>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(Class 1)</a:t>
            </a:r>
          </a:p>
        </p:txBody>
      </p:sp>
      <p:sp>
        <p:nvSpPr>
          <p:cNvPr id="10" name="Round Same Side Corner Rectangle 60">
            <a:extLst>
              <a:ext uri="{FF2B5EF4-FFF2-40B4-BE49-F238E27FC236}">
                <a16:creationId xmlns:a16="http://schemas.microsoft.com/office/drawing/2014/main" id="{FA9A66EC-3305-DA28-9388-A6B71CB69FEC}"/>
              </a:ext>
              <a:ext uri="{C183D7F6-B498-43B3-948B-1728B52AA6E4}">
                <adec:decorative xmlns:adec="http://schemas.microsoft.com/office/drawing/2017/decorative" val="1"/>
              </a:ext>
            </a:extLst>
          </p:cNvPr>
          <p:cNvSpPr/>
          <p:nvPr/>
        </p:nvSpPr>
        <p:spPr>
          <a:xfrm>
            <a:off x="5083363" y="2729968"/>
            <a:ext cx="4001576" cy="101602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If on Beta Blocker therapy without history of Mi with or without a history of EF ≤50%, Angina, Arrhythmias, Uncontrolled Hypertension (Class 2b)</a:t>
            </a:r>
          </a:p>
        </p:txBody>
      </p:sp>
      <p:sp>
        <p:nvSpPr>
          <p:cNvPr id="11" name="Round Same Side Corner Rectangle 60">
            <a:extLst>
              <a:ext uri="{FF2B5EF4-FFF2-40B4-BE49-F238E27FC236}">
                <a16:creationId xmlns:a16="http://schemas.microsoft.com/office/drawing/2014/main" id="{49C2CF28-7A52-1B1C-CD84-D82FACA4D17A}"/>
              </a:ext>
              <a:ext uri="{C183D7F6-B498-43B3-948B-1728B52AA6E4}">
                <adec:decorative xmlns:adec="http://schemas.microsoft.com/office/drawing/2017/decorative" val="1"/>
              </a:ext>
            </a:extLst>
          </p:cNvPr>
          <p:cNvSpPr/>
          <p:nvPr/>
        </p:nvSpPr>
        <p:spPr>
          <a:xfrm>
            <a:off x="9490524" y="2729968"/>
            <a:ext cx="1926413" cy="1014718"/>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If No Previous MI or LVEF ≤50%</a:t>
            </a:r>
          </a:p>
          <a:p>
            <a:pPr algn="ctr"/>
            <a:r>
              <a:rPr lang="en-US" sz="1600" b="1" dirty="0">
                <a:solidFill>
                  <a:srgbClr val="292929"/>
                </a:solidFill>
                <a:latin typeface="Lub Dub Condensed" panose="020B0506030403020204" pitchFamily="34" charset="0"/>
                <a:cs typeface="Arial" panose="020B0604020202020204" pitchFamily="34" charset="0"/>
              </a:rPr>
              <a:t>(Class 3: No Benefit)</a:t>
            </a:r>
          </a:p>
        </p:txBody>
      </p:sp>
      <p:cxnSp>
        <p:nvCxnSpPr>
          <p:cNvPr id="12" name="Straight Arrow Connector 10">
            <a:extLst>
              <a:ext uri="{FF2B5EF4-FFF2-40B4-BE49-F238E27FC236}">
                <a16:creationId xmlns:a16="http://schemas.microsoft.com/office/drawing/2014/main" id="{749ED9FC-E969-B6D3-307C-6441DA7F1346}"/>
              </a:ext>
              <a:ext uri="{C183D7F6-B498-43B3-948B-1728B52AA6E4}">
                <adec:decorative xmlns:adec="http://schemas.microsoft.com/office/drawing/2017/decorative" val="1"/>
              </a:ext>
            </a:extLst>
          </p:cNvPr>
          <p:cNvCxnSpPr>
            <a:cxnSpLocks/>
            <a:stCxn id="8" idx="2"/>
            <a:endCxn id="9" idx="0"/>
          </p:cNvCxnSpPr>
          <p:nvPr/>
        </p:nvCxnSpPr>
        <p:spPr>
          <a:xfrm rot="5400000">
            <a:off x="4470281" y="1104247"/>
            <a:ext cx="909877" cy="234156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0">
            <a:extLst>
              <a:ext uri="{FF2B5EF4-FFF2-40B4-BE49-F238E27FC236}">
                <a16:creationId xmlns:a16="http://schemas.microsoft.com/office/drawing/2014/main" id="{9A8C8095-8C2B-8349-387E-4FD29EDFADD1}"/>
              </a:ext>
              <a:ext uri="{C183D7F6-B498-43B3-948B-1728B52AA6E4}">
                <adec:decorative xmlns:adec="http://schemas.microsoft.com/office/drawing/2017/decorative" val="1"/>
              </a:ext>
            </a:extLst>
          </p:cNvPr>
          <p:cNvCxnSpPr>
            <a:cxnSpLocks/>
            <a:stCxn id="8" idx="2"/>
            <a:endCxn id="10" idx="0"/>
          </p:cNvCxnSpPr>
          <p:nvPr/>
        </p:nvCxnSpPr>
        <p:spPr>
          <a:xfrm rot="16200000" flipH="1">
            <a:off x="6135138" y="1780954"/>
            <a:ext cx="909877" cy="98815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0">
            <a:extLst>
              <a:ext uri="{FF2B5EF4-FFF2-40B4-BE49-F238E27FC236}">
                <a16:creationId xmlns:a16="http://schemas.microsoft.com/office/drawing/2014/main" id="{2A034C0E-828A-879D-E311-449C3B33C2E3}"/>
              </a:ext>
              <a:ext uri="{C183D7F6-B498-43B3-948B-1728B52AA6E4}">
                <adec:decorative xmlns:adec="http://schemas.microsoft.com/office/drawing/2017/decorative" val="1"/>
              </a:ext>
            </a:extLst>
          </p:cNvPr>
          <p:cNvCxnSpPr>
            <a:cxnSpLocks/>
            <a:stCxn id="8" idx="2"/>
            <a:endCxn id="11" idx="0"/>
          </p:cNvCxnSpPr>
          <p:nvPr/>
        </p:nvCxnSpPr>
        <p:spPr>
          <a:xfrm rot="16200000" flipH="1">
            <a:off x="7819928" y="96164"/>
            <a:ext cx="909877" cy="435773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ound Same Side Corner Rectangle 60">
            <a:extLst>
              <a:ext uri="{FF2B5EF4-FFF2-40B4-BE49-F238E27FC236}">
                <a16:creationId xmlns:a16="http://schemas.microsoft.com/office/drawing/2014/main" id="{EACE3B29-4A1A-B2C3-127B-ED3F9657C49C}"/>
              </a:ext>
              <a:ext uri="{C183D7F6-B498-43B3-948B-1728B52AA6E4}">
                <adec:decorative xmlns:adec="http://schemas.microsoft.com/office/drawing/2017/decorative" val="1"/>
              </a:ext>
            </a:extLst>
          </p:cNvPr>
          <p:cNvSpPr/>
          <p:nvPr/>
        </p:nvSpPr>
        <p:spPr>
          <a:xfrm>
            <a:off x="693777" y="4047635"/>
            <a:ext cx="1735913" cy="1408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Treatment with beta-blocker is recommended to reduce the risk of future MACE, including cardiovascular death </a:t>
            </a:r>
          </a:p>
        </p:txBody>
      </p:sp>
      <p:sp>
        <p:nvSpPr>
          <p:cNvPr id="39" name="Round Same Side Corner Rectangle 60">
            <a:extLst>
              <a:ext uri="{FF2B5EF4-FFF2-40B4-BE49-F238E27FC236}">
                <a16:creationId xmlns:a16="http://schemas.microsoft.com/office/drawing/2014/main" id="{80E97892-0DC4-BD1D-CCF1-6A38DB1CB235}"/>
              </a:ext>
              <a:ext uri="{C183D7F6-B498-43B3-948B-1728B52AA6E4}">
                <adec:decorative xmlns:adec="http://schemas.microsoft.com/office/drawing/2017/decorative" val="1"/>
              </a:ext>
            </a:extLst>
          </p:cNvPr>
          <p:cNvSpPr/>
          <p:nvPr/>
        </p:nvSpPr>
        <p:spPr>
          <a:xfrm>
            <a:off x="2838995" y="4047635"/>
            <a:ext cx="1828799" cy="1408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The use of sustained release metoprolol succinate, carvedilol, or bisoprolol + titration to target doses is recommended over other beta-blockers </a:t>
            </a:r>
          </a:p>
        </p:txBody>
      </p:sp>
      <p:sp>
        <p:nvSpPr>
          <p:cNvPr id="41" name="Round Same Side Corner Rectangle 60">
            <a:extLst>
              <a:ext uri="{FF2B5EF4-FFF2-40B4-BE49-F238E27FC236}">
                <a16:creationId xmlns:a16="http://schemas.microsoft.com/office/drawing/2014/main" id="{87AC7F16-2E73-F932-F8BC-4C9153B7E921}"/>
              </a:ext>
              <a:ext uri="{C183D7F6-B498-43B3-948B-1728B52AA6E4}">
                <adec:decorative xmlns:adec="http://schemas.microsoft.com/office/drawing/2017/decorative" val="1"/>
              </a:ext>
            </a:extLst>
          </p:cNvPr>
          <p:cNvSpPr/>
          <p:nvPr/>
        </p:nvSpPr>
        <p:spPr>
          <a:xfrm>
            <a:off x="5094514" y="4047635"/>
            <a:ext cx="3979817" cy="1408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Reassess long-term </a:t>
            </a:r>
          </a:p>
          <a:p>
            <a:pPr algn="ctr"/>
            <a:r>
              <a:rPr lang="en-US" sz="1200" b="1" dirty="0">
                <a:solidFill>
                  <a:schemeClr val="tx1"/>
                </a:solidFill>
                <a:latin typeface="Lub Dub Condensed" panose="020B0506030403020204"/>
              </a:rPr>
              <a:t>(&gt;1 year) </a:t>
            </a:r>
          </a:p>
          <a:p>
            <a:pPr algn="ctr"/>
            <a:r>
              <a:rPr lang="en-US" sz="1200" b="1" dirty="0">
                <a:solidFill>
                  <a:schemeClr val="tx1"/>
                </a:solidFill>
                <a:latin typeface="Lub Dub Condensed" panose="020B0506030403020204"/>
              </a:rPr>
              <a:t>use of beta-blocker therapy for reducing MACE </a:t>
            </a:r>
          </a:p>
        </p:txBody>
      </p:sp>
      <p:sp>
        <p:nvSpPr>
          <p:cNvPr id="43" name="Round Same Side Corner Rectangle 60">
            <a:extLst>
              <a:ext uri="{FF2B5EF4-FFF2-40B4-BE49-F238E27FC236}">
                <a16:creationId xmlns:a16="http://schemas.microsoft.com/office/drawing/2014/main" id="{A869FDE3-6381-22FC-606E-026E86FCA194}"/>
              </a:ext>
              <a:ext uri="{C183D7F6-B498-43B3-948B-1728B52AA6E4}">
                <adec:decorative xmlns:adec="http://schemas.microsoft.com/office/drawing/2017/decorative" val="1"/>
              </a:ext>
            </a:extLst>
          </p:cNvPr>
          <p:cNvSpPr/>
          <p:nvPr/>
        </p:nvSpPr>
        <p:spPr>
          <a:xfrm>
            <a:off x="9493788" y="4047635"/>
            <a:ext cx="1923149" cy="1408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Beta-blocker therapy is not beneficial in reducing MACE, without another primary indication for beta-blocker therapy </a:t>
            </a:r>
          </a:p>
        </p:txBody>
      </p:sp>
      <p:sp>
        <p:nvSpPr>
          <p:cNvPr id="45" name="Rectangle 44" descr="A flow chart representation of the recommendations for  beta-blockers in CCD, illustrating the table in section 4.3.2 of the CCD guideline.">
            <a:extLst>
              <a:ext uri="{FF2B5EF4-FFF2-40B4-BE49-F238E27FC236}">
                <a16:creationId xmlns:a16="http://schemas.microsoft.com/office/drawing/2014/main" id="{530923F1-1603-14C7-76C6-D71B87C6D6EF}"/>
              </a:ext>
            </a:extLst>
          </p:cNvPr>
          <p:cNvSpPr/>
          <p:nvPr/>
        </p:nvSpPr>
        <p:spPr>
          <a:xfrm>
            <a:off x="452175" y="1149804"/>
            <a:ext cx="11387399" cy="453180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3D5CB9B8-0358-7861-7632-7D7E9900E415}"/>
              </a:ext>
            </a:extLst>
          </p:cNvPr>
          <p:cNvSpPr>
            <a:spLocks noGrp="1"/>
          </p:cNvSpPr>
          <p:nvPr>
            <p:ph type="body" sz="quarter" idx="13"/>
          </p:nvPr>
        </p:nvSpPr>
        <p:spPr>
          <a:xfrm>
            <a:off x="2302219" y="5881816"/>
            <a:ext cx="7323695" cy="395415"/>
          </a:xfrm>
        </p:spPr>
        <p:txBody>
          <a:bodyPr/>
          <a:lstStyle/>
          <a:p>
            <a:pPr algn="ctr"/>
            <a:r>
              <a:rPr lang="en-US" b="1" dirty="0"/>
              <a:t>Abbreviations: </a:t>
            </a:r>
            <a:r>
              <a:rPr lang="en-US" dirty="0"/>
              <a:t>CCD indicated chronic coronary disease; EF, ejection fraction; LVEF, left ventricular ejection fraction; MACE, major adverse cardiovascular event; and MI, myocardial infarction.</a:t>
            </a:r>
          </a:p>
        </p:txBody>
      </p: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259129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500"/>
                                        <p:tgtEl>
                                          <p:spTgt spid="1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up)">
                                      <p:cBhvr>
                                        <p:cTn id="37" dur="500"/>
                                        <p:tgtEl>
                                          <p:spTgt spid="40"/>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par>
                          <p:cTn id="51" fill="hold">
                            <p:stCondLst>
                              <p:cond delay="1000"/>
                            </p:stCondLst>
                            <p:childTnLst>
                              <p:par>
                                <p:cTn id="52" presetID="22" presetClass="entr" presetSubtype="1"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up)">
                                      <p:cBhvr>
                                        <p:cTn id="54" dur="500"/>
                                        <p:tgtEl>
                                          <p:spTgt spid="42"/>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par>
                          <p:cTn id="68" fill="hold">
                            <p:stCondLst>
                              <p:cond delay="1000"/>
                            </p:stCondLst>
                            <p:childTnLst>
                              <p:par>
                                <p:cTn id="69" presetID="22" presetClass="entr" presetSubtype="1"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37" grpId="0" animBg="1"/>
      <p:bldP spid="39" grpId="0" animBg="1"/>
      <p:bldP spid="41"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AD6D-A4D0-8963-A98E-9D2F9F17F632}"/>
              </a:ext>
            </a:extLst>
          </p:cNvPr>
          <p:cNvSpPr>
            <a:spLocks noGrp="1"/>
          </p:cNvSpPr>
          <p:nvPr>
            <p:ph type="title"/>
          </p:nvPr>
        </p:nvSpPr>
        <p:spPr>
          <a:xfrm>
            <a:off x="716280" y="957308"/>
            <a:ext cx="4169229" cy="660111"/>
          </a:xfrm>
        </p:spPr>
        <p:txBody>
          <a:bodyPr/>
          <a:lstStyle/>
          <a:p>
            <a:pPr algn="ctr"/>
            <a:r>
              <a:rPr lang="en-US" sz="2400" u="sng" dirty="0"/>
              <a:t>Recommendations for </a:t>
            </a:r>
            <a:br>
              <a:rPr lang="en-US" sz="2400" u="sng" dirty="0"/>
            </a:br>
            <a:r>
              <a:rPr lang="en-US" sz="2400" u="sng" dirty="0"/>
              <a:t>Renin-Angiotensin-Aldosterone Inhibitors</a:t>
            </a:r>
          </a:p>
        </p:txBody>
      </p:sp>
      <p:sp>
        <p:nvSpPr>
          <p:cNvPr id="6" name="TextBox 5">
            <a:extLst>
              <a:ext uri="{FF2B5EF4-FFF2-40B4-BE49-F238E27FC236}">
                <a16:creationId xmlns:a16="http://schemas.microsoft.com/office/drawing/2014/main" id="{2268AA55-59CE-6BA6-C722-A3A40CBE2A84}"/>
              </a:ext>
              <a:ext uri="{C183D7F6-B498-43B3-948B-1728B52AA6E4}">
                <adec:decorative xmlns:adec="http://schemas.microsoft.com/office/drawing/2017/decorative" val="1"/>
              </a:ext>
            </a:extLst>
          </p:cNvPr>
          <p:cNvSpPr txBox="1"/>
          <p:nvPr/>
        </p:nvSpPr>
        <p:spPr>
          <a:xfrm>
            <a:off x="1249610" y="2262216"/>
            <a:ext cx="3165637" cy="41131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7" name="Round Same Side Corner Rectangle 60">
            <a:extLst>
              <a:ext uri="{FF2B5EF4-FFF2-40B4-BE49-F238E27FC236}">
                <a16:creationId xmlns:a16="http://schemas.microsoft.com/office/drawing/2014/main" id="{2151BB5D-63AF-7200-352E-9134E4DB738F}"/>
              </a:ext>
              <a:ext uri="{C183D7F6-B498-43B3-948B-1728B52AA6E4}">
                <adec:decorative xmlns:adec="http://schemas.microsoft.com/office/drawing/2017/decorative" val="1"/>
              </a:ext>
            </a:extLst>
          </p:cNvPr>
          <p:cNvSpPr/>
          <p:nvPr/>
        </p:nvSpPr>
        <p:spPr>
          <a:xfrm>
            <a:off x="915847" y="3281281"/>
            <a:ext cx="1757683" cy="164777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8" name="Elbow Connector 82">
            <a:extLst>
              <a:ext uri="{FF2B5EF4-FFF2-40B4-BE49-F238E27FC236}">
                <a16:creationId xmlns:a16="http://schemas.microsoft.com/office/drawing/2014/main" id="{DF68C514-345F-5C16-C5D9-52227E8F1378}"/>
              </a:ext>
              <a:ext uri="{C183D7F6-B498-43B3-948B-1728B52AA6E4}">
                <adec:decorative xmlns:adec="http://schemas.microsoft.com/office/drawing/2017/decorative" val="1"/>
              </a:ext>
            </a:extLst>
          </p:cNvPr>
          <p:cNvCxnSpPr>
            <a:cxnSpLocks/>
            <a:stCxn id="6" idx="2"/>
            <a:endCxn id="7" idx="0"/>
          </p:cNvCxnSpPr>
          <p:nvPr/>
        </p:nvCxnSpPr>
        <p:spPr>
          <a:xfrm rot="5400000">
            <a:off x="2009683" y="2458535"/>
            <a:ext cx="607752" cy="10377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ound Same Side Corner Rectangle 60">
            <a:extLst>
              <a:ext uri="{FF2B5EF4-FFF2-40B4-BE49-F238E27FC236}">
                <a16:creationId xmlns:a16="http://schemas.microsoft.com/office/drawing/2014/main" id="{3DD111BC-5C1F-4738-237B-97679E9D3C2C}"/>
              </a:ext>
              <a:ext uri="{C183D7F6-B498-43B3-948B-1728B52AA6E4}">
                <adec:decorative xmlns:adec="http://schemas.microsoft.com/office/drawing/2017/decorative" val="1"/>
              </a:ext>
            </a:extLst>
          </p:cNvPr>
          <p:cNvSpPr/>
          <p:nvPr/>
        </p:nvSpPr>
        <p:spPr>
          <a:xfrm>
            <a:off x="3018966" y="3281281"/>
            <a:ext cx="1757683" cy="164777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10" name="Elbow Connector 82">
            <a:extLst>
              <a:ext uri="{FF2B5EF4-FFF2-40B4-BE49-F238E27FC236}">
                <a16:creationId xmlns:a16="http://schemas.microsoft.com/office/drawing/2014/main" id="{F34E8B67-E671-3E6D-634C-F879D609BFBC}"/>
              </a:ext>
              <a:ext uri="{C183D7F6-B498-43B3-948B-1728B52AA6E4}">
                <adec:decorative xmlns:adec="http://schemas.microsoft.com/office/drawing/2017/decorative" val="1"/>
              </a:ext>
            </a:extLst>
          </p:cNvPr>
          <p:cNvCxnSpPr>
            <a:cxnSpLocks/>
            <a:stCxn id="6" idx="2"/>
            <a:endCxn id="9" idx="0"/>
          </p:cNvCxnSpPr>
          <p:nvPr/>
        </p:nvCxnSpPr>
        <p:spPr>
          <a:xfrm rot="16200000" flipH="1">
            <a:off x="3061242" y="2444715"/>
            <a:ext cx="607752" cy="106537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6930E5F-CA12-020D-0FD7-173FDB007014}"/>
              </a:ext>
              <a:ext uri="{C183D7F6-B498-43B3-948B-1728B52AA6E4}">
                <adec:decorative xmlns:adec="http://schemas.microsoft.com/office/drawing/2017/decorative" val="1"/>
              </a:ext>
            </a:extLst>
          </p:cNvPr>
          <p:cNvSpPr txBox="1"/>
          <p:nvPr/>
        </p:nvSpPr>
        <p:spPr>
          <a:xfrm>
            <a:off x="7036456" y="2266571"/>
            <a:ext cx="3165637" cy="54629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21" name="Round Same Side Corner Rectangle 60">
            <a:extLst>
              <a:ext uri="{FF2B5EF4-FFF2-40B4-BE49-F238E27FC236}">
                <a16:creationId xmlns:a16="http://schemas.microsoft.com/office/drawing/2014/main" id="{9BCD5314-849F-3554-580B-AC678914E658}"/>
              </a:ext>
              <a:ext uri="{C183D7F6-B498-43B3-948B-1728B52AA6E4}">
                <adec:decorative xmlns:adec="http://schemas.microsoft.com/office/drawing/2017/decorative" val="1"/>
              </a:ext>
            </a:extLst>
          </p:cNvPr>
          <p:cNvSpPr/>
          <p:nvPr/>
        </p:nvSpPr>
        <p:spPr>
          <a:xfrm>
            <a:off x="7045234" y="3285636"/>
            <a:ext cx="3143795" cy="164777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22" name="Elbow Connector 82">
            <a:extLst>
              <a:ext uri="{FF2B5EF4-FFF2-40B4-BE49-F238E27FC236}">
                <a16:creationId xmlns:a16="http://schemas.microsoft.com/office/drawing/2014/main" id="{3ACACE63-D3D8-F54C-3C91-59572F286CC6}"/>
              </a:ext>
              <a:ext uri="{C183D7F6-B498-43B3-948B-1728B52AA6E4}">
                <adec:decorative xmlns:adec="http://schemas.microsoft.com/office/drawing/2017/decorative" val="1"/>
              </a:ext>
            </a:extLst>
          </p:cNvPr>
          <p:cNvCxnSpPr>
            <a:cxnSpLocks/>
            <a:stCxn id="18" idx="2"/>
            <a:endCxn id="21" idx="0"/>
          </p:cNvCxnSpPr>
          <p:nvPr/>
        </p:nvCxnSpPr>
        <p:spPr>
          <a:xfrm rot="5400000">
            <a:off x="8381820" y="3048181"/>
            <a:ext cx="472768" cy="214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B28A9D9-E538-0063-82BF-AD34E0D3F711}"/>
              </a:ext>
              <a:ext uri="{C183D7F6-B498-43B3-948B-1728B52AA6E4}">
                <adec:decorative xmlns:adec="http://schemas.microsoft.com/office/drawing/2017/decorative" val="0"/>
              </a:ext>
            </a:extLst>
          </p:cNvPr>
          <p:cNvSpPr txBox="1"/>
          <p:nvPr/>
        </p:nvSpPr>
        <p:spPr>
          <a:xfrm>
            <a:off x="1249610" y="2262216"/>
            <a:ext cx="3165637" cy="41131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Patient’s with CCD</a:t>
            </a:r>
          </a:p>
        </p:txBody>
      </p:sp>
      <p:sp>
        <p:nvSpPr>
          <p:cNvPr id="28" name="Round Same Side Corner Rectangle 60">
            <a:extLst>
              <a:ext uri="{FF2B5EF4-FFF2-40B4-BE49-F238E27FC236}">
                <a16:creationId xmlns:a16="http://schemas.microsoft.com/office/drawing/2014/main" id="{DA36111B-FAE3-B4E4-F37C-652EE42D849E}"/>
              </a:ext>
              <a:ext uri="{C183D7F6-B498-43B3-948B-1728B52AA6E4}">
                <adec:decorative xmlns:adec="http://schemas.microsoft.com/office/drawing/2017/decorative" val="0"/>
              </a:ext>
            </a:extLst>
          </p:cNvPr>
          <p:cNvSpPr/>
          <p:nvPr/>
        </p:nvSpPr>
        <p:spPr>
          <a:xfrm>
            <a:off x="915847" y="3281281"/>
            <a:ext cx="1757683" cy="1647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With hypertension, diabetes, LVEF ≤40%, or CKD, the use of ACE inhibitors, or ARBs if ACE inhibitor–intolerant, is recommended to reduce cardiovascular events </a:t>
            </a:r>
          </a:p>
          <a:p>
            <a:pPr algn="ctr"/>
            <a:r>
              <a:rPr lang="en-US" sz="1200" b="1" dirty="0">
                <a:solidFill>
                  <a:schemeClr val="tx1"/>
                </a:solidFill>
                <a:latin typeface="Lub Dub Condensed" panose="020B0506030403020204"/>
              </a:rPr>
              <a:t>(Class 1)</a:t>
            </a:r>
          </a:p>
        </p:txBody>
      </p:sp>
      <p:sp>
        <p:nvSpPr>
          <p:cNvPr id="29" name="Round Same Side Corner Rectangle 60">
            <a:extLst>
              <a:ext uri="{FF2B5EF4-FFF2-40B4-BE49-F238E27FC236}">
                <a16:creationId xmlns:a16="http://schemas.microsoft.com/office/drawing/2014/main" id="{344C639B-E97A-E767-191D-35628C5EBEE0}"/>
              </a:ext>
              <a:ext uri="{C183D7F6-B498-43B3-948B-1728B52AA6E4}">
                <adec:decorative xmlns:adec="http://schemas.microsoft.com/office/drawing/2017/decorative" val="0"/>
              </a:ext>
            </a:extLst>
          </p:cNvPr>
          <p:cNvSpPr/>
          <p:nvPr/>
        </p:nvSpPr>
        <p:spPr>
          <a:xfrm>
            <a:off x="3018966" y="3281281"/>
            <a:ext cx="1757683" cy="1647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Without hypertension, diabetes, or CKD and LVEF &gt;40%, the use of ACE inhibitors or ARBs may be considered to reduce cardiovascular events </a:t>
            </a:r>
          </a:p>
          <a:p>
            <a:pPr algn="ctr"/>
            <a:r>
              <a:rPr lang="en-US" sz="1200" b="1" dirty="0">
                <a:solidFill>
                  <a:schemeClr val="tx1"/>
                </a:solidFill>
                <a:latin typeface="Lub Dub Condensed" panose="020B0506030403020204"/>
              </a:rPr>
              <a:t>(Class 2b)</a:t>
            </a:r>
          </a:p>
        </p:txBody>
      </p:sp>
      <p:sp>
        <p:nvSpPr>
          <p:cNvPr id="26" name="Title 1">
            <a:extLst>
              <a:ext uri="{FF2B5EF4-FFF2-40B4-BE49-F238E27FC236}">
                <a16:creationId xmlns:a16="http://schemas.microsoft.com/office/drawing/2014/main" id="{864B4184-AFD7-E05E-598A-8D0A3BB337B6}"/>
              </a:ext>
            </a:extLst>
          </p:cNvPr>
          <p:cNvSpPr txBox="1">
            <a:spLocks/>
          </p:cNvSpPr>
          <p:nvPr/>
        </p:nvSpPr>
        <p:spPr>
          <a:xfrm>
            <a:off x="6477000" y="952954"/>
            <a:ext cx="4169229" cy="66011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algn="ctr"/>
            <a:r>
              <a:rPr lang="en-US" sz="2400" u="sng" dirty="0"/>
              <a:t>Recommendations </a:t>
            </a:r>
            <a:br>
              <a:rPr lang="en-US" sz="2400" u="sng" dirty="0"/>
            </a:br>
            <a:r>
              <a:rPr lang="en-US" sz="2400" u="sng" dirty="0"/>
              <a:t>for Colchicine</a:t>
            </a:r>
          </a:p>
        </p:txBody>
      </p:sp>
      <p:sp>
        <p:nvSpPr>
          <p:cNvPr id="30" name="TextBox 29">
            <a:extLst>
              <a:ext uri="{FF2B5EF4-FFF2-40B4-BE49-F238E27FC236}">
                <a16:creationId xmlns:a16="http://schemas.microsoft.com/office/drawing/2014/main" id="{45BAB39B-F0CA-172E-76E4-2E080AAD613B}"/>
              </a:ext>
              <a:ext uri="{C183D7F6-B498-43B3-948B-1728B52AA6E4}">
                <adec:decorative xmlns:adec="http://schemas.microsoft.com/office/drawing/2017/decorative" val="0"/>
              </a:ext>
            </a:extLst>
          </p:cNvPr>
          <p:cNvSpPr txBox="1"/>
          <p:nvPr/>
        </p:nvSpPr>
        <p:spPr>
          <a:xfrm>
            <a:off x="7036456" y="2266571"/>
            <a:ext cx="3165637" cy="54629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Inflammation Development </a:t>
            </a:r>
            <a:br>
              <a:rPr kumimoji="0" lang="en-US" sz="1600" b="1" i="0" u="none" strike="noStrike" kern="1200" cap="none" spc="0" normalizeH="0" baseline="0" noProof="0" dirty="0">
                <a:ln>
                  <a:noFill/>
                </a:ln>
                <a:effectLst/>
                <a:uLnTx/>
                <a:uFillTx/>
                <a:cs typeface="Arial" panose="020B0604020202020204" pitchFamily="34" charset="0"/>
              </a:rPr>
            </a:br>
            <a:r>
              <a:rPr kumimoji="0" lang="en-US" sz="1600" b="1" i="0" u="none" strike="noStrike" kern="1200" cap="none" spc="0" normalizeH="0" baseline="0" noProof="0" dirty="0">
                <a:ln>
                  <a:noFill/>
                </a:ln>
                <a:effectLst/>
                <a:uLnTx/>
                <a:uFillTx/>
                <a:cs typeface="Arial" panose="020B0604020202020204" pitchFamily="34" charset="0"/>
              </a:rPr>
              <a:t>of Atherosclerosis</a:t>
            </a:r>
          </a:p>
        </p:txBody>
      </p:sp>
      <p:sp>
        <p:nvSpPr>
          <p:cNvPr id="31" name="Round Same Side Corner Rectangle 60">
            <a:extLst>
              <a:ext uri="{FF2B5EF4-FFF2-40B4-BE49-F238E27FC236}">
                <a16:creationId xmlns:a16="http://schemas.microsoft.com/office/drawing/2014/main" id="{F92C063C-2600-2042-1CD7-91E3F0B53C72}"/>
              </a:ext>
              <a:ext uri="{C183D7F6-B498-43B3-948B-1728B52AA6E4}">
                <adec:decorative xmlns:adec="http://schemas.microsoft.com/office/drawing/2017/decorative" val="0"/>
              </a:ext>
            </a:extLst>
          </p:cNvPr>
          <p:cNvSpPr/>
          <p:nvPr/>
        </p:nvSpPr>
        <p:spPr>
          <a:xfrm>
            <a:off x="7045234" y="3285636"/>
            <a:ext cx="3143795" cy="1647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The addition of colchicine for Secondary</a:t>
            </a:r>
            <a:br>
              <a:rPr lang="en-US" sz="1200" b="1" dirty="0">
                <a:solidFill>
                  <a:schemeClr val="tx1"/>
                </a:solidFill>
                <a:latin typeface="Lub Dub Condensed" panose="020B0506030403020204"/>
              </a:rPr>
            </a:br>
            <a:r>
              <a:rPr lang="en-US" sz="1200" b="1" dirty="0">
                <a:solidFill>
                  <a:schemeClr val="tx1"/>
                </a:solidFill>
                <a:latin typeface="Lub Dub Condensed" panose="020B0506030403020204"/>
              </a:rPr>
              <a:t>Prevention may be considered to reduce recurrent ASCVD events</a:t>
            </a:r>
          </a:p>
          <a:p>
            <a:pPr algn="ctr"/>
            <a:r>
              <a:rPr lang="en-US" sz="1200" b="1" dirty="0">
                <a:solidFill>
                  <a:schemeClr val="tx1"/>
                </a:solidFill>
                <a:latin typeface="Lub Dub Condensed" panose="020B0506030403020204"/>
              </a:rPr>
              <a:t>(Class 2b) </a:t>
            </a:r>
          </a:p>
        </p:txBody>
      </p:sp>
      <p:sp>
        <p:nvSpPr>
          <p:cNvPr id="5" name="Text Placeholder 4">
            <a:extLst>
              <a:ext uri="{FF2B5EF4-FFF2-40B4-BE49-F238E27FC236}">
                <a16:creationId xmlns:a16="http://schemas.microsoft.com/office/drawing/2014/main" id="{3D5CB9B8-0358-7861-7632-7D7E9900E415}"/>
              </a:ext>
            </a:extLst>
          </p:cNvPr>
          <p:cNvSpPr>
            <a:spLocks noGrp="1"/>
          </p:cNvSpPr>
          <p:nvPr>
            <p:ph type="body" sz="quarter" idx="13"/>
          </p:nvPr>
        </p:nvSpPr>
        <p:spPr>
          <a:xfrm>
            <a:off x="2520650" y="5721178"/>
            <a:ext cx="7150700" cy="556053"/>
          </a:xfrm>
        </p:spPr>
        <p:txBody>
          <a:bodyPr/>
          <a:lstStyle/>
          <a:p>
            <a:pPr algn="ctr"/>
            <a:r>
              <a:rPr lang="en-US" b="1" dirty="0"/>
              <a:t>Abbreviations: </a:t>
            </a:r>
            <a:r>
              <a:rPr lang="en-US" dirty="0"/>
              <a:t>ACE indicates angiotensin-converting enzyme; ARB, angiotensin-receptor blocker; ASCVD, atherosclerotic cardiovascular disease; CCD indicated chronic coronary disease; CKD, chronic kidney disease; LVEF, left ventricular ejection fraction; MACE, major adverse cardiovascular event; and MI, myocardial infarction.</a:t>
            </a:r>
          </a:p>
        </p:txBody>
      </p:sp>
      <p:sp>
        <p:nvSpPr>
          <p:cNvPr id="4" name="Slide Number Placeholder 3">
            <a:extLst>
              <a:ext uri="{FF2B5EF4-FFF2-40B4-BE49-F238E27FC236}">
                <a16:creationId xmlns:a16="http://schemas.microsoft.com/office/drawing/2014/main" id="{2DBA5890-86D8-AA82-BB29-30FB30958E2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548713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Immunizations in Patients with CCD</a:t>
            </a:r>
          </a:p>
        </p:txBody>
      </p:sp>
      <p:graphicFrame>
        <p:nvGraphicFramePr>
          <p:cNvPr id="8" name="Content Placeholder 5">
            <a:extLst>
              <a:ext uri="{FF2B5EF4-FFF2-40B4-BE49-F238E27FC236}">
                <a16:creationId xmlns:a16="http://schemas.microsoft.com/office/drawing/2014/main" id="{8ADECBD1-3BC9-ACFB-50BF-16477D6BE96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427160779"/>
              </p:ext>
            </p:extLst>
          </p:nvPr>
        </p:nvGraphicFramePr>
        <p:xfrm>
          <a:off x="5721529" y="2191173"/>
          <a:ext cx="5399316" cy="2325332"/>
        </p:xfrm>
        <a:graphic>
          <a:graphicData uri="http://schemas.openxmlformats.org/drawingml/2006/table">
            <a:tbl>
              <a:tblPr firstRow="1" bandRow="1">
                <a:tableStyleId>{5C22544A-7EE6-4342-B048-85BDC9FD1C3A}</a:tableStyleId>
              </a:tblPr>
              <a:tblGrid>
                <a:gridCol w="808531">
                  <a:extLst>
                    <a:ext uri="{9D8B030D-6E8A-4147-A177-3AD203B41FA5}">
                      <a16:colId xmlns:a16="http://schemas.microsoft.com/office/drawing/2014/main" val="2649235253"/>
                    </a:ext>
                  </a:extLst>
                </a:gridCol>
                <a:gridCol w="4590785">
                  <a:extLst>
                    <a:ext uri="{9D8B030D-6E8A-4147-A177-3AD203B41FA5}">
                      <a16:colId xmlns:a16="http://schemas.microsoft.com/office/drawing/2014/main" val="3265590656"/>
                    </a:ext>
                  </a:extLst>
                </a:gridCol>
              </a:tblGrid>
              <a:tr h="3604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3907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Annual influenza vaccination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62910">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COVID-19 vaccination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662910">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Pneumococcal vaccine is reasonable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bl>
          </a:graphicData>
        </a:graphic>
      </p:graphicFrame>
      <p:pic>
        <p:nvPicPr>
          <p:cNvPr id="10" name="Picture 9">
            <a:extLst>
              <a:ext uri="{FF2B5EF4-FFF2-40B4-BE49-F238E27FC236}">
                <a16:creationId xmlns:a16="http://schemas.microsoft.com/office/drawing/2014/main" id="{CA74942A-0998-A95B-0335-B0806E39E92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1546190"/>
            <a:ext cx="5285433" cy="3792682"/>
          </a:xfrm>
          <a:prstGeom prst="rect">
            <a:avLst/>
          </a:prstGeom>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3549479" y="5958098"/>
            <a:ext cx="5093043" cy="257351"/>
          </a:xfrm>
        </p:spPr>
        <p:txBody>
          <a:bodyPr/>
          <a:lstStyle/>
          <a:p>
            <a:pPr algn="ctr"/>
            <a:r>
              <a:rPr lang="en-US" b="1" dirty="0"/>
              <a:t>Abbreviation: </a:t>
            </a:r>
            <a:r>
              <a:rPr lang="en-US" dirty="0"/>
              <a:t>CCD indicates chronic coronary disease.</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429395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1C0FD3F-FEF7-8B0A-84FE-64F0EF1FA814}"/>
              </a:ext>
              <a:ext uri="{C183D7F6-B498-43B3-948B-1728B52AA6E4}">
                <adec:decorative xmlns:adec="http://schemas.microsoft.com/office/drawing/2017/decorative" val="1"/>
              </a:ext>
            </a:extLst>
          </p:cNvPr>
          <p:cNvSpPr/>
          <p:nvPr/>
        </p:nvSpPr>
        <p:spPr>
          <a:xfrm>
            <a:off x="2213814" y="1138990"/>
            <a:ext cx="7828546" cy="9144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1ED4DD-E4DE-ADC6-3D1A-77DBFA40E009}"/>
              </a:ext>
            </a:extLst>
          </p:cNvPr>
          <p:cNvSpPr>
            <a:spLocks noGrp="1"/>
          </p:cNvSpPr>
          <p:nvPr>
            <p:ph type="title"/>
          </p:nvPr>
        </p:nvSpPr>
        <p:spPr/>
        <p:txBody>
          <a:bodyPr/>
          <a:lstStyle/>
          <a:p>
            <a:r>
              <a:rPr lang="en-US" dirty="0"/>
              <a:t>Chronic Coronary Disease</a:t>
            </a:r>
          </a:p>
        </p:txBody>
      </p:sp>
      <p:sp>
        <p:nvSpPr>
          <p:cNvPr id="3" name="Content Placeholder 2">
            <a:extLst>
              <a:ext uri="{FF2B5EF4-FFF2-40B4-BE49-F238E27FC236}">
                <a16:creationId xmlns:a16="http://schemas.microsoft.com/office/drawing/2014/main" id="{114CA29E-588C-6916-93AB-58B74842D2BE}"/>
              </a:ext>
            </a:extLst>
          </p:cNvPr>
          <p:cNvSpPr>
            <a:spLocks noGrp="1"/>
          </p:cNvSpPr>
          <p:nvPr>
            <p:ph idx="1"/>
          </p:nvPr>
        </p:nvSpPr>
        <p:spPr>
          <a:xfrm>
            <a:off x="2410327" y="1437955"/>
            <a:ext cx="1985211" cy="374802"/>
          </a:xfrm>
        </p:spPr>
        <p:txBody>
          <a:bodyPr>
            <a:normAutofit fontScale="92500" lnSpcReduction="10000"/>
          </a:bodyPr>
          <a:lstStyle/>
          <a:p>
            <a:pPr marL="0" indent="0">
              <a:buNone/>
            </a:pPr>
            <a:r>
              <a:rPr lang="en-US" dirty="0">
                <a:latin typeface="Lub Dub Bold" panose="020B0803030403020204" pitchFamily="34" charset="0"/>
              </a:rPr>
              <a:t>Definition:</a:t>
            </a:r>
          </a:p>
        </p:txBody>
      </p:sp>
      <p:sp>
        <p:nvSpPr>
          <p:cNvPr id="24" name="TextBox 23">
            <a:extLst>
              <a:ext uri="{FF2B5EF4-FFF2-40B4-BE49-F238E27FC236}">
                <a16:creationId xmlns:a16="http://schemas.microsoft.com/office/drawing/2014/main" id="{98AEEAF7-C25B-E6D7-D4DA-F8597E2A0EE0}"/>
              </a:ext>
            </a:extLst>
          </p:cNvPr>
          <p:cNvSpPr txBox="1"/>
          <p:nvPr/>
        </p:nvSpPr>
        <p:spPr>
          <a:xfrm>
            <a:off x="4138864" y="1248960"/>
            <a:ext cx="5727032" cy="707886"/>
          </a:xfrm>
          <a:prstGeom prst="rect">
            <a:avLst/>
          </a:prstGeom>
          <a:noFill/>
        </p:spPr>
        <p:txBody>
          <a:bodyPr wrap="square">
            <a:spAutoFit/>
          </a:bodyPr>
          <a:lstStyle/>
          <a:p>
            <a:r>
              <a:rPr lang="en-US" sz="2000" dirty="0">
                <a:latin typeface="Lub Dub Medium" panose="020B0603030403020204" pitchFamily="34" charset="0"/>
              </a:rPr>
              <a:t>Guidelines apply to the following categories of patients in the outpatient setting</a:t>
            </a:r>
          </a:p>
        </p:txBody>
      </p:sp>
      <p:sp>
        <p:nvSpPr>
          <p:cNvPr id="14" name="TextBox 13">
            <a:extLst>
              <a:ext uri="{FF2B5EF4-FFF2-40B4-BE49-F238E27FC236}">
                <a16:creationId xmlns:a16="http://schemas.microsoft.com/office/drawing/2014/main" id="{C747D941-1B0C-DDD3-6D80-776C66041C63}"/>
              </a:ext>
            </a:extLst>
          </p:cNvPr>
          <p:cNvSpPr txBox="1"/>
          <p:nvPr/>
        </p:nvSpPr>
        <p:spPr>
          <a:xfrm>
            <a:off x="641685" y="3805534"/>
            <a:ext cx="1828799" cy="1815882"/>
          </a:xfrm>
          <a:prstGeom prst="rect">
            <a:avLst/>
          </a:prstGeom>
          <a:noFill/>
        </p:spPr>
        <p:txBody>
          <a:bodyPr wrap="square">
            <a:spAutoFit/>
          </a:bodyPr>
          <a:lstStyle/>
          <a:p>
            <a:pPr algn="ctr"/>
            <a:r>
              <a:rPr lang="en-US" sz="1600" dirty="0">
                <a:solidFill>
                  <a:srgbClr val="000000"/>
                </a:solidFill>
                <a:latin typeface="Lub Dub Condensed" panose="020B0506030403020204" pitchFamily="34" charset="0"/>
                <a:cs typeface="Arial" panose="020B0604020202020204" pitchFamily="34" charset="0"/>
              </a:rPr>
              <a:t>Discharged</a:t>
            </a:r>
            <a:r>
              <a:rPr lang="en-US" sz="1600" b="0" i="0" u="none" strike="noStrike" baseline="0" dirty="0">
                <a:solidFill>
                  <a:srgbClr val="000000"/>
                </a:solidFill>
                <a:latin typeface="Lub Dub Condensed" panose="020B0506030403020204" pitchFamily="34" charset="0"/>
                <a:cs typeface="Arial" panose="020B0604020202020204" pitchFamily="34" charset="0"/>
              </a:rPr>
              <a:t> </a:t>
            </a:r>
            <a:r>
              <a:rPr lang="en-US" sz="1600" dirty="0">
                <a:solidFill>
                  <a:srgbClr val="000000"/>
                </a:solidFill>
                <a:latin typeface="Lub Dub Condensed" panose="020B0506030403020204" pitchFamily="34" charset="0"/>
                <a:cs typeface="Arial" panose="020B0604020202020204" pitchFamily="34" charset="0"/>
              </a:rPr>
              <a:t>after </a:t>
            </a:r>
            <a:r>
              <a:rPr lang="en-US" sz="1600" b="0" i="0" u="none" strike="noStrike" baseline="0" dirty="0">
                <a:solidFill>
                  <a:srgbClr val="000000"/>
                </a:solidFill>
                <a:latin typeface="Lub Dub Condensed" panose="020B0506030403020204" pitchFamily="34" charset="0"/>
                <a:cs typeface="Arial" panose="020B0604020202020204" pitchFamily="34" charset="0"/>
              </a:rPr>
              <a:t>an ACS event or after coronary revascularization procedure and after stabilization of all acute </a:t>
            </a:r>
            <a:r>
              <a:rPr lang="en-US" sz="1600" dirty="0">
                <a:solidFill>
                  <a:srgbClr val="000000"/>
                </a:solidFill>
                <a:latin typeface="Lub Dub Condensed" panose="020B0506030403020204" pitchFamily="34" charset="0"/>
                <a:cs typeface="Arial" panose="020B0604020202020204" pitchFamily="34" charset="0"/>
              </a:rPr>
              <a:t>CV</a:t>
            </a:r>
            <a:r>
              <a:rPr lang="en-US" sz="1600" b="0" i="0" u="none" strike="noStrike" baseline="0" dirty="0">
                <a:solidFill>
                  <a:srgbClr val="000000"/>
                </a:solidFill>
                <a:latin typeface="Lub Dub Condensed" panose="020B0506030403020204" pitchFamily="34" charset="0"/>
                <a:cs typeface="Arial" panose="020B0604020202020204" pitchFamily="34" charset="0"/>
              </a:rPr>
              <a:t> issues. </a:t>
            </a:r>
          </a:p>
        </p:txBody>
      </p:sp>
      <p:sp>
        <p:nvSpPr>
          <p:cNvPr id="15" name="TextBox 14">
            <a:extLst>
              <a:ext uri="{FF2B5EF4-FFF2-40B4-BE49-F238E27FC236}">
                <a16:creationId xmlns:a16="http://schemas.microsoft.com/office/drawing/2014/main" id="{1B780C86-5307-6354-D7F5-F6C58EEEAC1B}"/>
              </a:ext>
            </a:extLst>
          </p:cNvPr>
          <p:cNvSpPr txBox="1"/>
          <p:nvPr/>
        </p:nvSpPr>
        <p:spPr>
          <a:xfrm>
            <a:off x="2951747" y="3781471"/>
            <a:ext cx="1780673" cy="1815882"/>
          </a:xfrm>
          <a:prstGeom prst="rect">
            <a:avLst/>
          </a:prstGeom>
          <a:noFill/>
        </p:spPr>
        <p:txBody>
          <a:bodyPr wrap="square">
            <a:spAutoFit/>
          </a:bodyPr>
          <a:lstStyle/>
          <a:p>
            <a:pPr algn="ctr"/>
            <a:r>
              <a:rPr lang="en-US" sz="1600" dirty="0">
                <a:solidFill>
                  <a:srgbClr val="000000"/>
                </a:solidFill>
                <a:latin typeface="Lub Dub Condensed" panose="020B0506030403020204" pitchFamily="34" charset="0"/>
                <a:cs typeface="Arial" panose="020B0604020202020204" pitchFamily="34" charset="0"/>
              </a:rPr>
              <a:t>LV systolic dysfunction and known or suspected CAD or with established cardiomyopathy of an ischemic origin.</a:t>
            </a:r>
            <a:endParaRPr lang="en-US" sz="1600" b="0" i="0" u="none" strike="noStrike" baseline="0" dirty="0">
              <a:solidFill>
                <a:srgbClr val="000000"/>
              </a:solidFill>
              <a:latin typeface="Lub Dub Condensed" panose="020B0506030403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F4C7BF0-A532-AE4F-F845-26CBBED278BF}"/>
              </a:ext>
            </a:extLst>
          </p:cNvPr>
          <p:cNvSpPr txBox="1"/>
          <p:nvPr/>
        </p:nvSpPr>
        <p:spPr>
          <a:xfrm>
            <a:off x="5141495" y="3845639"/>
            <a:ext cx="2061410" cy="1815882"/>
          </a:xfrm>
          <a:prstGeom prst="rect">
            <a:avLst/>
          </a:prstGeom>
          <a:noFill/>
        </p:spPr>
        <p:txBody>
          <a:bodyPr wrap="square">
            <a:spAutoFit/>
          </a:bodyPr>
          <a:lstStyle/>
          <a:p>
            <a:pPr algn="ctr"/>
            <a:r>
              <a:rPr lang="en-US" sz="1600" dirty="0">
                <a:solidFill>
                  <a:srgbClr val="000000"/>
                </a:solidFill>
                <a:latin typeface="Lub Dub Condensed" panose="020B0506030403020204" pitchFamily="34" charset="0"/>
                <a:cs typeface="Arial" panose="020B0604020202020204" pitchFamily="34" charset="0"/>
              </a:rPr>
              <a:t>Stable angina (or ischemic equivalents such as dyspnea or arm pain with exertion) medically managed with/without positive imaging test results. </a:t>
            </a:r>
          </a:p>
        </p:txBody>
      </p:sp>
      <p:sp>
        <p:nvSpPr>
          <p:cNvPr id="17" name="TextBox 16">
            <a:extLst>
              <a:ext uri="{FF2B5EF4-FFF2-40B4-BE49-F238E27FC236}">
                <a16:creationId xmlns:a16="http://schemas.microsoft.com/office/drawing/2014/main" id="{A5D95130-7B48-9C51-1688-89F7892D1859}"/>
              </a:ext>
            </a:extLst>
          </p:cNvPr>
          <p:cNvSpPr txBox="1"/>
          <p:nvPr/>
        </p:nvSpPr>
        <p:spPr>
          <a:xfrm>
            <a:off x="7507705" y="3821576"/>
            <a:ext cx="1860885" cy="1323439"/>
          </a:xfrm>
          <a:prstGeom prst="rect">
            <a:avLst/>
          </a:prstGeom>
          <a:noFill/>
        </p:spPr>
        <p:txBody>
          <a:bodyPr wrap="square">
            <a:spAutoFit/>
          </a:bodyPr>
          <a:lstStyle/>
          <a:p>
            <a:pPr algn="ctr"/>
            <a:r>
              <a:rPr lang="en-US" sz="1600" dirty="0">
                <a:solidFill>
                  <a:srgbClr val="000000"/>
                </a:solidFill>
                <a:latin typeface="Lub Dub Condensed" panose="020B0506030403020204" pitchFamily="34" charset="0"/>
                <a:cs typeface="Arial" panose="020B0604020202020204" pitchFamily="34" charset="0"/>
              </a:rPr>
              <a:t>Angina symptoms and evidence of coronary vasospasm or microvascular angina. </a:t>
            </a:r>
          </a:p>
        </p:txBody>
      </p:sp>
      <p:sp>
        <p:nvSpPr>
          <p:cNvPr id="18" name="TextBox 17">
            <a:extLst>
              <a:ext uri="{FF2B5EF4-FFF2-40B4-BE49-F238E27FC236}">
                <a16:creationId xmlns:a16="http://schemas.microsoft.com/office/drawing/2014/main" id="{A10E7C7F-E963-2672-83D3-A06846279F13}"/>
              </a:ext>
            </a:extLst>
          </p:cNvPr>
          <p:cNvSpPr txBox="1"/>
          <p:nvPr/>
        </p:nvSpPr>
        <p:spPr>
          <a:xfrm>
            <a:off x="9745579" y="3813555"/>
            <a:ext cx="1900989" cy="1815882"/>
          </a:xfrm>
          <a:prstGeom prst="rect">
            <a:avLst/>
          </a:prstGeom>
          <a:noFill/>
        </p:spPr>
        <p:txBody>
          <a:bodyPr wrap="square">
            <a:spAutoFit/>
          </a:bodyPr>
          <a:lstStyle/>
          <a:p>
            <a:pPr algn="ctr"/>
            <a:r>
              <a:rPr lang="en-US" sz="1600" dirty="0">
                <a:solidFill>
                  <a:srgbClr val="000000"/>
                </a:solidFill>
                <a:latin typeface="Lub Dub Condensed" panose="020B0506030403020204" pitchFamily="34" charset="0"/>
                <a:cs typeface="Arial" panose="020B0604020202020204" pitchFamily="34" charset="0"/>
              </a:rPr>
              <a:t>Diagnosed based solely on results of a screening study (stress test, CTA), and treating clinician concludes the patient has CAD. </a:t>
            </a:r>
          </a:p>
        </p:txBody>
      </p:sp>
      <p:pic>
        <p:nvPicPr>
          <p:cNvPr id="27" name="Picture 26">
            <a:extLst>
              <a:ext uri="{FF2B5EF4-FFF2-40B4-BE49-F238E27FC236}">
                <a16:creationId xmlns:a16="http://schemas.microsoft.com/office/drawing/2014/main" id="{DBAE2183-7A8C-2EE4-A55F-6F7F9C1BFB68}"/>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09875" y="2266589"/>
            <a:ext cx="1399032" cy="1399032"/>
          </a:xfrm>
          <a:prstGeom prst="rect">
            <a:avLst/>
          </a:prstGeom>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59033CC7-0335-5AD9-557D-B28149A9736C}"/>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58253" y="2266589"/>
            <a:ext cx="1399032" cy="1399032"/>
          </a:xfrm>
          <a:prstGeom prst="rect">
            <a:avLst/>
          </a:prstGeom>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D9394CB0-A2B3-4FD9-BAFB-EF1D48106597}"/>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994873" y="2266589"/>
            <a:ext cx="1399032" cy="1399032"/>
          </a:xfrm>
          <a:prstGeom prst="rect">
            <a:avLst/>
          </a:prstGeom>
          <a:effectLst>
            <a:outerShdw blurRad="63500" sx="102000" sy="102000" algn="ctr" rotWithShape="0">
              <a:prstClr val="black">
                <a:alpha val="40000"/>
              </a:prstClr>
            </a:outerShdw>
          </a:effectLst>
        </p:spPr>
      </p:pic>
      <p:pic>
        <p:nvPicPr>
          <p:cNvPr id="30" name="Picture 29">
            <a:extLst>
              <a:ext uri="{FF2B5EF4-FFF2-40B4-BE49-F238E27FC236}">
                <a16:creationId xmlns:a16="http://schemas.microsoft.com/office/drawing/2014/main" id="{912B6E0C-DC53-40C7-B058-9C44AC0B6B93}"/>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428247" y="2266589"/>
            <a:ext cx="1399032" cy="1399032"/>
          </a:xfrm>
          <a:prstGeom prst="rect">
            <a:avLst/>
          </a:prstGeom>
          <a:effectLst>
            <a:outerShdw blurRad="63500" sx="102000" sy="102000" algn="ctr" rotWithShape="0">
              <a:prstClr val="black">
                <a:alpha val="40000"/>
              </a:prstClr>
            </a:outerShdw>
          </a:effectLst>
        </p:spPr>
      </p:pic>
      <p:pic>
        <p:nvPicPr>
          <p:cNvPr id="31" name="Picture 30">
            <a:extLst>
              <a:ext uri="{FF2B5EF4-FFF2-40B4-BE49-F238E27FC236}">
                <a16:creationId xmlns:a16="http://schemas.microsoft.com/office/drawing/2014/main" id="{FABD0D64-3BDD-E8DC-EEE2-458639AC7A8E}"/>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143250" y="2266589"/>
            <a:ext cx="1399032" cy="1399032"/>
          </a:xfrm>
          <a:prstGeom prst="rect">
            <a:avLst/>
          </a:prstGeom>
          <a:effectLst>
            <a:outerShdw blurRad="63500" sx="102000" sy="102000" algn="ctr" rotWithShape="0">
              <a:prstClr val="black">
                <a:alpha val="40000"/>
              </a:prstClr>
            </a:outerShdw>
          </a:effectLst>
        </p:spPr>
      </p:pic>
      <p:sp>
        <p:nvSpPr>
          <p:cNvPr id="5" name="Text Placeholder 4">
            <a:extLst>
              <a:ext uri="{FF2B5EF4-FFF2-40B4-BE49-F238E27FC236}">
                <a16:creationId xmlns:a16="http://schemas.microsoft.com/office/drawing/2014/main" id="{4FB13EA1-E060-E853-8C0C-23C847B34DE8}"/>
              </a:ext>
            </a:extLst>
          </p:cNvPr>
          <p:cNvSpPr>
            <a:spLocks noGrp="1"/>
          </p:cNvSpPr>
          <p:nvPr>
            <p:ph type="body" sz="quarter" idx="13"/>
          </p:nvPr>
        </p:nvSpPr>
        <p:spPr>
          <a:xfrm>
            <a:off x="2154655" y="5846452"/>
            <a:ext cx="7882690" cy="377884"/>
          </a:xfrm>
        </p:spPr>
        <p:txBody>
          <a:bodyPr/>
          <a:lstStyle/>
          <a:p>
            <a:pPr marL="0" indent="0" algn="ctr"/>
            <a:r>
              <a:rPr lang="en-US" b="1" dirty="0"/>
              <a:t>Abbreviations: </a:t>
            </a:r>
            <a:r>
              <a:rPr lang="en-US" dirty="0"/>
              <a:t>ACS indicates acute coronary syndrome; CAD, coronary artery disease; CHD, coronary heart disease; CKD, chronic kidney disease; CTA, computed tomography angiography; CV, cardiovascular; HLD, hyperlipidemia; and LV, left ventricular.</a:t>
            </a:r>
          </a:p>
        </p:txBody>
      </p:sp>
      <p:sp>
        <p:nvSpPr>
          <p:cNvPr id="4" name="Slide Number Placeholder 3">
            <a:extLst>
              <a:ext uri="{FF2B5EF4-FFF2-40B4-BE49-F238E27FC236}">
                <a16:creationId xmlns:a16="http://schemas.microsoft.com/office/drawing/2014/main" id="{3D12E188-CB03-5188-B650-4A7690E527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spTree>
    <p:extLst>
      <p:ext uri="{BB962C8B-B14F-4D97-AF65-F5344CB8AC3E}">
        <p14:creationId xmlns:p14="http://schemas.microsoft.com/office/powerpoint/2010/main" val="2476709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Medical Therapy For Angina in patients with CCD </a:t>
            </a:r>
          </a:p>
        </p:txBody>
      </p:sp>
      <p:sp>
        <p:nvSpPr>
          <p:cNvPr id="6" name="Round Same Side Corner Rectangle 60">
            <a:extLst>
              <a:ext uri="{FF2B5EF4-FFF2-40B4-BE49-F238E27FC236}">
                <a16:creationId xmlns:a16="http://schemas.microsoft.com/office/drawing/2014/main" id="{5ADEDF7D-D1EF-0AE7-011C-523472515F51}"/>
              </a:ext>
              <a:ext uri="{C183D7F6-B498-43B3-948B-1728B52AA6E4}">
                <adec:decorative xmlns:adec="http://schemas.microsoft.com/office/drawing/2017/decorative" val="1"/>
              </a:ext>
            </a:extLst>
          </p:cNvPr>
          <p:cNvSpPr/>
          <p:nvPr/>
        </p:nvSpPr>
        <p:spPr>
          <a:xfrm>
            <a:off x="1460741" y="1388848"/>
            <a:ext cx="3620709" cy="98859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 </a:t>
            </a:r>
          </a:p>
        </p:txBody>
      </p:sp>
      <p:cxnSp>
        <p:nvCxnSpPr>
          <p:cNvPr id="7" name="Straight Arrow Connector 6">
            <a:extLst>
              <a:ext uri="{FF2B5EF4-FFF2-40B4-BE49-F238E27FC236}">
                <a16:creationId xmlns:a16="http://schemas.microsoft.com/office/drawing/2014/main" id="{B2B018A3-23D7-BA57-B3FE-D4BA660D8717}"/>
              </a:ext>
              <a:ext uri="{C183D7F6-B498-43B3-948B-1728B52AA6E4}">
                <adec:decorative xmlns:adec="http://schemas.microsoft.com/office/drawing/2017/decorative" val="1"/>
              </a:ext>
            </a:extLst>
          </p:cNvPr>
          <p:cNvCxnSpPr>
            <a:cxnSpLocks/>
          </p:cNvCxnSpPr>
          <p:nvPr/>
        </p:nvCxnSpPr>
        <p:spPr>
          <a:xfrm flipH="1">
            <a:off x="3266197" y="2364378"/>
            <a:ext cx="9797" cy="38065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ound Same Side Corner Rectangle 60">
            <a:extLst>
              <a:ext uri="{FF2B5EF4-FFF2-40B4-BE49-F238E27FC236}">
                <a16:creationId xmlns:a16="http://schemas.microsoft.com/office/drawing/2014/main" id="{6B7B3D7F-7CB2-5806-7B12-02F5E77FD363}"/>
              </a:ext>
              <a:ext uri="{C183D7F6-B498-43B3-948B-1728B52AA6E4}">
                <adec:decorative xmlns:adec="http://schemas.microsoft.com/office/drawing/2017/decorative" val="1"/>
              </a:ext>
            </a:extLst>
          </p:cNvPr>
          <p:cNvSpPr/>
          <p:nvPr/>
        </p:nvSpPr>
        <p:spPr>
          <a:xfrm>
            <a:off x="1460741" y="2803991"/>
            <a:ext cx="3620709" cy="125855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68284B05-2E3B-632F-1ED0-03749FA733D9}"/>
              </a:ext>
              <a:ext uri="{C183D7F6-B498-43B3-948B-1728B52AA6E4}">
                <adec:decorative xmlns:adec="http://schemas.microsoft.com/office/drawing/2017/decorative" val="1"/>
              </a:ext>
            </a:extLst>
          </p:cNvPr>
          <p:cNvCxnSpPr>
            <a:cxnSpLocks/>
          </p:cNvCxnSpPr>
          <p:nvPr/>
        </p:nvCxnSpPr>
        <p:spPr>
          <a:xfrm flipH="1">
            <a:off x="3266197" y="4058195"/>
            <a:ext cx="9797" cy="38065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ound Same Side Corner Rectangle 60">
            <a:extLst>
              <a:ext uri="{FF2B5EF4-FFF2-40B4-BE49-F238E27FC236}">
                <a16:creationId xmlns:a16="http://schemas.microsoft.com/office/drawing/2014/main" id="{3724FA54-EC56-753F-549B-9F85E1ECF59E}"/>
              </a:ext>
              <a:ext uri="{C183D7F6-B498-43B3-948B-1728B52AA6E4}">
                <adec:decorative xmlns:adec="http://schemas.microsoft.com/office/drawing/2017/decorative" val="1"/>
              </a:ext>
            </a:extLst>
          </p:cNvPr>
          <p:cNvSpPr/>
          <p:nvPr/>
        </p:nvSpPr>
        <p:spPr>
          <a:xfrm>
            <a:off x="1460741" y="4493623"/>
            <a:ext cx="3620709" cy="80989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4" name="Round Same Side Corner Rectangle 60">
            <a:extLst>
              <a:ext uri="{FF2B5EF4-FFF2-40B4-BE49-F238E27FC236}">
                <a16:creationId xmlns:a16="http://schemas.microsoft.com/office/drawing/2014/main" id="{B418F985-4325-4810-E174-1BA6FD3C7D73}"/>
              </a:ext>
              <a:ext uri="{C183D7F6-B498-43B3-948B-1728B52AA6E4}">
                <adec:decorative xmlns:adec="http://schemas.microsoft.com/office/drawing/2017/decorative" val="1"/>
              </a:ext>
            </a:extLst>
          </p:cNvPr>
          <p:cNvSpPr/>
          <p:nvPr/>
        </p:nvSpPr>
        <p:spPr>
          <a:xfrm>
            <a:off x="6237393" y="1846049"/>
            <a:ext cx="3620709" cy="125855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5" name="Round Same Side Corner Rectangle 60">
            <a:extLst>
              <a:ext uri="{FF2B5EF4-FFF2-40B4-BE49-F238E27FC236}">
                <a16:creationId xmlns:a16="http://schemas.microsoft.com/office/drawing/2014/main" id="{1D2207DE-364B-0436-20A6-B31C21F3A2A1}"/>
              </a:ext>
              <a:ext uri="{C183D7F6-B498-43B3-948B-1728B52AA6E4}">
                <adec:decorative xmlns:adec="http://schemas.microsoft.com/office/drawing/2017/decorative" val="1"/>
              </a:ext>
            </a:extLst>
          </p:cNvPr>
          <p:cNvSpPr/>
          <p:nvPr/>
        </p:nvSpPr>
        <p:spPr>
          <a:xfrm>
            <a:off x="6237393" y="3618243"/>
            <a:ext cx="3620709" cy="1258558"/>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chemeClr val="tx1"/>
              </a:solidFill>
              <a:latin typeface="Lub Dub Condensed" panose="020B0506030403020204" pitchFamily="34" charset="0"/>
              <a:cs typeface="Arial" panose="020B0604020202020204" pitchFamily="34" charset="0"/>
            </a:endParaRPr>
          </a:p>
        </p:txBody>
      </p:sp>
      <p:sp>
        <p:nvSpPr>
          <p:cNvPr id="20" name="Round Same Side Corner Rectangle 60">
            <a:extLst>
              <a:ext uri="{FF2B5EF4-FFF2-40B4-BE49-F238E27FC236}">
                <a16:creationId xmlns:a16="http://schemas.microsoft.com/office/drawing/2014/main" id="{EE692923-6D28-B4F3-EFEE-8F48DCC5EA8B}"/>
              </a:ext>
              <a:ext uri="{C183D7F6-B498-43B3-948B-1728B52AA6E4}">
                <adec:decorative xmlns:adec="http://schemas.microsoft.com/office/drawing/2017/decorative" val="0"/>
              </a:ext>
            </a:extLst>
          </p:cNvPr>
          <p:cNvSpPr/>
          <p:nvPr/>
        </p:nvSpPr>
        <p:spPr>
          <a:xfrm>
            <a:off x="1470266" y="1388848"/>
            <a:ext cx="3620709" cy="98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Beta blocker, CCB or long-acting nitrate is recommended for angina relief. </a:t>
            </a:r>
            <a:br>
              <a:rPr lang="en-US" sz="1600" b="1" dirty="0">
                <a:solidFill>
                  <a:srgbClr val="292929"/>
                </a:solidFill>
                <a:latin typeface="Lub Dub Condensed" panose="020B0506030403020204" pitchFamily="34" charset="0"/>
                <a:cs typeface="Arial" panose="020B0604020202020204" pitchFamily="34" charset="0"/>
              </a:rPr>
            </a:br>
            <a:r>
              <a:rPr lang="en-US" sz="1600" b="1" dirty="0">
                <a:solidFill>
                  <a:srgbClr val="292929"/>
                </a:solidFill>
                <a:latin typeface="Lub Dub Condensed" panose="020B0506030403020204" pitchFamily="34" charset="0"/>
                <a:cs typeface="Arial" panose="020B0604020202020204" pitchFamily="34" charset="0"/>
              </a:rPr>
              <a:t>(Class 1)</a:t>
            </a:r>
          </a:p>
        </p:txBody>
      </p:sp>
      <p:sp>
        <p:nvSpPr>
          <p:cNvPr id="21" name="Round Same Side Corner Rectangle 60">
            <a:extLst>
              <a:ext uri="{FF2B5EF4-FFF2-40B4-BE49-F238E27FC236}">
                <a16:creationId xmlns:a16="http://schemas.microsoft.com/office/drawing/2014/main" id="{5EBD7D1E-1AF7-0454-7E20-1079195F988E}"/>
              </a:ext>
              <a:ext uri="{C183D7F6-B498-43B3-948B-1728B52AA6E4}">
                <adec:decorative xmlns:adec="http://schemas.microsoft.com/office/drawing/2017/decorative" val="0"/>
              </a:ext>
            </a:extLst>
          </p:cNvPr>
          <p:cNvSpPr/>
          <p:nvPr/>
        </p:nvSpPr>
        <p:spPr>
          <a:xfrm>
            <a:off x="1470266" y="2803991"/>
            <a:ext cx="3620709" cy="1258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If symptoms continue, add a second antianginal agent from a different class (beta blockers, CCB, long-acting nitrates). (Class 1)</a:t>
            </a:r>
          </a:p>
        </p:txBody>
      </p:sp>
      <p:sp>
        <p:nvSpPr>
          <p:cNvPr id="22" name="Round Same Side Corner Rectangle 60">
            <a:extLst>
              <a:ext uri="{FF2B5EF4-FFF2-40B4-BE49-F238E27FC236}">
                <a16:creationId xmlns:a16="http://schemas.microsoft.com/office/drawing/2014/main" id="{F1FECDC5-87DC-BFB4-DFED-7FA5A8824FDF}"/>
              </a:ext>
              <a:ext uri="{C183D7F6-B498-43B3-948B-1728B52AA6E4}">
                <adec:decorative xmlns:adec="http://schemas.microsoft.com/office/drawing/2017/decorative" val="0"/>
              </a:ext>
            </a:extLst>
          </p:cNvPr>
          <p:cNvSpPr/>
          <p:nvPr/>
        </p:nvSpPr>
        <p:spPr>
          <a:xfrm>
            <a:off x="1470266" y="4493623"/>
            <a:ext cx="3620709" cy="809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Ranolazine is recommended in patients who remain symptomatic. (Class 1)</a:t>
            </a:r>
          </a:p>
        </p:txBody>
      </p:sp>
      <p:sp>
        <p:nvSpPr>
          <p:cNvPr id="23" name="Round Same Side Corner Rectangle 60">
            <a:extLst>
              <a:ext uri="{FF2B5EF4-FFF2-40B4-BE49-F238E27FC236}">
                <a16:creationId xmlns:a16="http://schemas.microsoft.com/office/drawing/2014/main" id="{F892DA4D-9902-ED00-45A1-1C561054B161}"/>
              </a:ext>
              <a:ext uri="{C183D7F6-B498-43B3-948B-1728B52AA6E4}">
                <adec:decorative xmlns:adec="http://schemas.microsoft.com/office/drawing/2017/decorative" val="0"/>
              </a:ext>
            </a:extLst>
          </p:cNvPr>
          <p:cNvSpPr/>
          <p:nvPr/>
        </p:nvSpPr>
        <p:spPr>
          <a:xfrm>
            <a:off x="6246918" y="1846049"/>
            <a:ext cx="3620709" cy="1258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Sublingual nitroglycerin or nitroglycerin spray is recommended for immediate</a:t>
            </a:r>
            <a:br>
              <a:rPr lang="en-US" sz="1600" b="1" dirty="0">
                <a:solidFill>
                  <a:srgbClr val="292929"/>
                </a:solidFill>
                <a:latin typeface="Lub Dub Condensed" panose="020B0506030403020204" pitchFamily="34" charset="0"/>
                <a:cs typeface="Arial" panose="020B0604020202020204" pitchFamily="34" charset="0"/>
              </a:rPr>
            </a:br>
            <a:r>
              <a:rPr lang="en-US" sz="1600" b="1" dirty="0">
                <a:solidFill>
                  <a:srgbClr val="292929"/>
                </a:solidFill>
                <a:latin typeface="Lub Dub Condensed" panose="020B0506030403020204" pitchFamily="34" charset="0"/>
                <a:cs typeface="Arial" panose="020B0604020202020204" pitchFamily="34" charset="0"/>
              </a:rPr>
              <a:t> short-term relief. (Class 1)</a:t>
            </a:r>
          </a:p>
        </p:txBody>
      </p:sp>
      <p:sp>
        <p:nvSpPr>
          <p:cNvPr id="24" name="Round Same Side Corner Rectangle 60">
            <a:extLst>
              <a:ext uri="{FF2B5EF4-FFF2-40B4-BE49-F238E27FC236}">
                <a16:creationId xmlns:a16="http://schemas.microsoft.com/office/drawing/2014/main" id="{629FC8B7-433B-0F66-52F5-31E713A0E12E}"/>
              </a:ext>
              <a:ext uri="{C183D7F6-B498-43B3-948B-1728B52AA6E4}">
                <adec:decorative xmlns:adec="http://schemas.microsoft.com/office/drawing/2017/decorative" val="0"/>
              </a:ext>
            </a:extLst>
          </p:cNvPr>
          <p:cNvSpPr/>
          <p:nvPr/>
        </p:nvSpPr>
        <p:spPr>
          <a:xfrm>
            <a:off x="6246918" y="3618243"/>
            <a:ext cx="3620709" cy="1258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chemeClr val="tx1"/>
                </a:solidFill>
                <a:latin typeface="Lub Dub Condensed" panose="020B0506030403020204" pitchFamily="34" charset="0"/>
                <a:cs typeface="Arial" panose="020B0604020202020204" pitchFamily="34" charset="0"/>
              </a:rPr>
              <a:t>Adding ivabradine to standard </a:t>
            </a:r>
            <a:br>
              <a:rPr lang="en-US" sz="1600" b="1" dirty="0">
                <a:solidFill>
                  <a:schemeClr val="tx1"/>
                </a:solidFill>
                <a:latin typeface="Lub Dub Condensed" panose="020B0506030403020204" pitchFamily="34" charset="0"/>
                <a:cs typeface="Arial" panose="020B0604020202020204" pitchFamily="34" charset="0"/>
              </a:rPr>
            </a:br>
            <a:r>
              <a:rPr lang="en-US" sz="1600" b="1" dirty="0">
                <a:solidFill>
                  <a:schemeClr val="tx1"/>
                </a:solidFill>
                <a:latin typeface="Lub Dub Condensed" panose="020B0506030403020204" pitchFamily="34" charset="0"/>
                <a:cs typeface="Arial" panose="020B0604020202020204" pitchFamily="34" charset="0"/>
              </a:rPr>
              <a:t>anti-anginal therapy is potentially harmful in those with normal LV function. </a:t>
            </a:r>
            <a:br>
              <a:rPr lang="en-US" sz="1600" b="1" dirty="0">
                <a:solidFill>
                  <a:schemeClr val="tx1"/>
                </a:solidFill>
                <a:latin typeface="Lub Dub Condensed" panose="020B0506030403020204" pitchFamily="34" charset="0"/>
                <a:cs typeface="Arial" panose="020B0604020202020204" pitchFamily="34" charset="0"/>
              </a:rPr>
            </a:br>
            <a:r>
              <a:rPr lang="en-US" sz="1600" b="1" dirty="0">
                <a:solidFill>
                  <a:schemeClr val="tx1"/>
                </a:solidFill>
                <a:latin typeface="Lub Dub Condensed" panose="020B0506030403020204" pitchFamily="34" charset="0"/>
                <a:cs typeface="Arial" panose="020B0604020202020204" pitchFamily="34" charset="0"/>
              </a:rPr>
              <a:t>(Class 3: Harm)</a:t>
            </a:r>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168097" y="5958099"/>
            <a:ext cx="7855807" cy="207924"/>
          </a:xfrm>
        </p:spPr>
        <p:txBody>
          <a:bodyPr/>
          <a:lstStyle/>
          <a:p>
            <a:pPr algn="ctr"/>
            <a:r>
              <a:rPr lang="en-US" b="1" dirty="0"/>
              <a:t>Abbreviations: </a:t>
            </a:r>
            <a:r>
              <a:rPr lang="en-US" dirty="0"/>
              <a:t>CCB indicates calcium channel blocker; CCD, chronic coronary disease; and LV, left ventricular.</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spTree>
    <p:extLst>
      <p:ext uri="{BB962C8B-B14F-4D97-AF65-F5344CB8AC3E}">
        <p14:creationId xmlns:p14="http://schemas.microsoft.com/office/powerpoint/2010/main" val="2695334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Revascularization in CCD</a:t>
            </a:r>
          </a:p>
        </p:txBody>
      </p:sp>
      <p:sp>
        <p:nvSpPr>
          <p:cNvPr id="6" name="TextBox 5">
            <a:extLst>
              <a:ext uri="{FF2B5EF4-FFF2-40B4-BE49-F238E27FC236}">
                <a16:creationId xmlns:a16="http://schemas.microsoft.com/office/drawing/2014/main" id="{3FB50F2D-0FF9-2F74-8ED5-3ED52D1A916C}"/>
              </a:ext>
              <a:ext uri="{C183D7F6-B498-43B3-948B-1728B52AA6E4}">
                <adec:decorative xmlns:adec="http://schemas.microsoft.com/office/drawing/2017/decorative" val="1"/>
              </a:ext>
            </a:extLst>
          </p:cNvPr>
          <p:cNvSpPr txBox="1"/>
          <p:nvPr/>
        </p:nvSpPr>
        <p:spPr>
          <a:xfrm>
            <a:off x="2438400" y="1121391"/>
            <a:ext cx="3635901" cy="3764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CCD + Anginal Symptoms</a:t>
            </a:r>
          </a:p>
        </p:txBody>
      </p:sp>
      <p:cxnSp>
        <p:nvCxnSpPr>
          <p:cNvPr id="7" name="Straight Arrow Connector 6">
            <a:extLst>
              <a:ext uri="{FF2B5EF4-FFF2-40B4-BE49-F238E27FC236}">
                <a16:creationId xmlns:a16="http://schemas.microsoft.com/office/drawing/2014/main" id="{50CE0660-ECDE-71AD-04A6-6127C718E2BE}"/>
              </a:ext>
              <a:ext uri="{C183D7F6-B498-43B3-948B-1728B52AA6E4}">
                <adec:decorative xmlns:adec="http://schemas.microsoft.com/office/drawing/2017/decorative" val="1"/>
              </a:ext>
            </a:extLst>
          </p:cNvPr>
          <p:cNvCxnSpPr>
            <a:cxnSpLocks/>
          </p:cNvCxnSpPr>
          <p:nvPr/>
        </p:nvCxnSpPr>
        <p:spPr>
          <a:xfrm>
            <a:off x="4256350" y="1495873"/>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Elbow Connector 79">
            <a:extLst>
              <a:ext uri="{FF2B5EF4-FFF2-40B4-BE49-F238E27FC236}">
                <a16:creationId xmlns:a16="http://schemas.microsoft.com/office/drawing/2014/main" id="{6A73DCD0-5393-689A-2E93-1026B5DCD358}"/>
              </a:ext>
              <a:ext uri="{C183D7F6-B498-43B3-948B-1728B52AA6E4}">
                <adec:decorative xmlns:adec="http://schemas.microsoft.com/office/drawing/2017/decorative" val="1"/>
              </a:ext>
            </a:extLst>
          </p:cNvPr>
          <p:cNvCxnSpPr>
            <a:cxnSpLocks/>
            <a:stCxn id="17" idx="2"/>
            <a:endCxn id="19" idx="0"/>
          </p:cNvCxnSpPr>
          <p:nvPr/>
        </p:nvCxnSpPr>
        <p:spPr>
          <a:xfrm rot="5400000">
            <a:off x="2808427" y="2155460"/>
            <a:ext cx="444567" cy="248219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ound Same Side Corner Rectangle 60">
            <a:extLst>
              <a:ext uri="{FF2B5EF4-FFF2-40B4-BE49-F238E27FC236}">
                <a16:creationId xmlns:a16="http://schemas.microsoft.com/office/drawing/2014/main" id="{33373814-EE8E-9EE0-16B5-9DAC185E0EE2}"/>
              </a:ext>
              <a:ext uri="{C183D7F6-B498-43B3-948B-1728B52AA6E4}">
                <adec:decorative xmlns:adec="http://schemas.microsoft.com/office/drawing/2017/decorative" val="1"/>
              </a:ext>
            </a:extLst>
          </p:cNvPr>
          <p:cNvSpPr/>
          <p:nvPr/>
        </p:nvSpPr>
        <p:spPr>
          <a:xfrm>
            <a:off x="2438400" y="1685538"/>
            <a:ext cx="3640687" cy="37839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Maximize GDMT (Class 1)</a:t>
            </a:r>
          </a:p>
        </p:txBody>
      </p:sp>
      <p:cxnSp>
        <p:nvCxnSpPr>
          <p:cNvPr id="12" name="Straight Arrow Connector 11">
            <a:extLst>
              <a:ext uri="{FF2B5EF4-FFF2-40B4-BE49-F238E27FC236}">
                <a16:creationId xmlns:a16="http://schemas.microsoft.com/office/drawing/2014/main" id="{4E1544A2-EFC9-1B7C-EAAA-4F99CAC17180}"/>
              </a:ext>
              <a:ext uri="{C183D7F6-B498-43B3-948B-1728B52AA6E4}">
                <adec:decorative xmlns:adec="http://schemas.microsoft.com/office/drawing/2017/decorative" val="1"/>
              </a:ext>
            </a:extLst>
          </p:cNvPr>
          <p:cNvCxnSpPr>
            <a:cxnSpLocks/>
          </p:cNvCxnSpPr>
          <p:nvPr/>
        </p:nvCxnSpPr>
        <p:spPr>
          <a:xfrm>
            <a:off x="4260705" y="2057575"/>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ound Same Side Corner Rectangle 60">
            <a:extLst>
              <a:ext uri="{FF2B5EF4-FFF2-40B4-BE49-F238E27FC236}">
                <a16:creationId xmlns:a16="http://schemas.microsoft.com/office/drawing/2014/main" id="{523FA4B1-F6DE-8626-908C-2D2E5FACE2CD}"/>
              </a:ext>
              <a:ext uri="{C183D7F6-B498-43B3-948B-1728B52AA6E4}">
                <adec:decorative xmlns:adec="http://schemas.microsoft.com/office/drawing/2017/decorative" val="1"/>
              </a:ext>
            </a:extLst>
          </p:cNvPr>
          <p:cNvSpPr/>
          <p:nvPr/>
        </p:nvSpPr>
        <p:spPr>
          <a:xfrm>
            <a:off x="2442755" y="2238533"/>
            <a:ext cx="3640687" cy="3783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Continued lifestyle limiting symptoms</a:t>
            </a:r>
          </a:p>
        </p:txBody>
      </p:sp>
      <p:cxnSp>
        <p:nvCxnSpPr>
          <p:cNvPr id="16" name="Straight Arrow Connector 15">
            <a:extLst>
              <a:ext uri="{FF2B5EF4-FFF2-40B4-BE49-F238E27FC236}">
                <a16:creationId xmlns:a16="http://schemas.microsoft.com/office/drawing/2014/main" id="{6D536670-68DA-500C-97D3-BBF3FFA74CE4}"/>
              </a:ext>
              <a:ext uri="{C183D7F6-B498-43B3-948B-1728B52AA6E4}">
                <adec:decorative xmlns:adec="http://schemas.microsoft.com/office/drawing/2017/decorative" val="1"/>
              </a:ext>
            </a:extLst>
          </p:cNvPr>
          <p:cNvCxnSpPr>
            <a:cxnSpLocks/>
          </p:cNvCxnSpPr>
          <p:nvPr/>
        </p:nvCxnSpPr>
        <p:spPr>
          <a:xfrm>
            <a:off x="4269413" y="2623633"/>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ound Same Side Corner Rectangle 60">
            <a:extLst>
              <a:ext uri="{FF2B5EF4-FFF2-40B4-BE49-F238E27FC236}">
                <a16:creationId xmlns:a16="http://schemas.microsoft.com/office/drawing/2014/main" id="{FF6F5E69-61F8-2E3C-6573-E2E7884A60CA}"/>
              </a:ext>
              <a:ext uri="{C183D7F6-B498-43B3-948B-1728B52AA6E4}">
                <adec:decorative xmlns:adec="http://schemas.microsoft.com/office/drawing/2017/decorative" val="1"/>
              </a:ext>
            </a:extLst>
          </p:cNvPr>
          <p:cNvSpPr/>
          <p:nvPr/>
        </p:nvSpPr>
        <p:spPr>
          <a:xfrm>
            <a:off x="2451463" y="2795882"/>
            <a:ext cx="3640687" cy="37839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Consider Revascularization (Class 1)</a:t>
            </a:r>
          </a:p>
        </p:txBody>
      </p:sp>
      <p:sp>
        <p:nvSpPr>
          <p:cNvPr id="19" name="TextBox 18">
            <a:extLst>
              <a:ext uri="{FF2B5EF4-FFF2-40B4-BE49-F238E27FC236}">
                <a16:creationId xmlns:a16="http://schemas.microsoft.com/office/drawing/2014/main" id="{61E8FE74-4B5B-B3A9-8FD6-EE80E98EB6F3}"/>
              </a:ext>
              <a:ext uri="{C183D7F6-B498-43B3-948B-1728B52AA6E4}">
                <adec:decorative xmlns:adec="http://schemas.microsoft.com/office/drawing/2017/decorative" val="1"/>
              </a:ext>
            </a:extLst>
          </p:cNvPr>
          <p:cNvSpPr txBox="1"/>
          <p:nvPr/>
        </p:nvSpPr>
        <p:spPr>
          <a:xfrm>
            <a:off x="803332" y="3618841"/>
            <a:ext cx="1972562" cy="92703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LVEF&lt;35% or LM disease</a:t>
            </a:r>
          </a:p>
        </p:txBody>
      </p:sp>
      <p:cxnSp>
        <p:nvCxnSpPr>
          <p:cNvPr id="20" name="Straight Arrow Connector 19">
            <a:extLst>
              <a:ext uri="{FF2B5EF4-FFF2-40B4-BE49-F238E27FC236}">
                <a16:creationId xmlns:a16="http://schemas.microsoft.com/office/drawing/2014/main" id="{9101DBD1-7677-BDE3-E2E0-CB962633A879}"/>
              </a:ext>
              <a:ext uri="{C183D7F6-B498-43B3-948B-1728B52AA6E4}">
                <adec:decorative xmlns:adec="http://schemas.microsoft.com/office/drawing/2017/decorative" val="1"/>
              </a:ext>
            </a:extLst>
          </p:cNvPr>
          <p:cNvCxnSpPr>
            <a:cxnSpLocks/>
          </p:cNvCxnSpPr>
          <p:nvPr/>
        </p:nvCxnSpPr>
        <p:spPr>
          <a:xfrm>
            <a:off x="1789613" y="4543873"/>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ound Same Side Corner Rectangle 60">
            <a:extLst>
              <a:ext uri="{FF2B5EF4-FFF2-40B4-BE49-F238E27FC236}">
                <a16:creationId xmlns:a16="http://schemas.microsoft.com/office/drawing/2014/main" id="{E67A7E2C-BB04-EB6A-CF21-1B8FA148BB52}"/>
              </a:ext>
              <a:ext uri="{C183D7F6-B498-43B3-948B-1728B52AA6E4}">
                <adec:decorative xmlns:adec="http://schemas.microsoft.com/office/drawing/2017/decorative" val="1"/>
              </a:ext>
            </a:extLst>
          </p:cNvPr>
          <p:cNvSpPr/>
          <p:nvPr/>
        </p:nvSpPr>
        <p:spPr>
          <a:xfrm>
            <a:off x="805544" y="4724831"/>
            <a:ext cx="1968138" cy="73544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CABG unless poor surgical candidate</a:t>
            </a:r>
          </a:p>
          <a:p>
            <a:pPr algn="ctr"/>
            <a:r>
              <a:rPr lang="en-US" sz="1400" b="1" dirty="0">
                <a:solidFill>
                  <a:schemeClr val="tx1"/>
                </a:solidFill>
                <a:latin typeface="Lub Dub Condensed" panose="020B0506030403020204"/>
              </a:rPr>
              <a:t>(Class 1)</a:t>
            </a:r>
          </a:p>
        </p:txBody>
      </p:sp>
      <p:sp>
        <p:nvSpPr>
          <p:cNvPr id="22" name="TextBox 21">
            <a:extLst>
              <a:ext uri="{FF2B5EF4-FFF2-40B4-BE49-F238E27FC236}">
                <a16:creationId xmlns:a16="http://schemas.microsoft.com/office/drawing/2014/main" id="{92955177-EF30-02CD-9243-600D1C453E56}"/>
              </a:ext>
              <a:ext uri="{C183D7F6-B498-43B3-948B-1728B52AA6E4}">
                <adec:decorative xmlns:adec="http://schemas.microsoft.com/office/drawing/2017/decorative" val="1"/>
              </a:ext>
            </a:extLst>
          </p:cNvPr>
          <p:cNvSpPr txBox="1"/>
          <p:nvPr/>
        </p:nvSpPr>
        <p:spPr>
          <a:xfrm>
            <a:off x="3289629" y="3618841"/>
            <a:ext cx="1972562" cy="92703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Complex coronary disease &amp; complex clinic/social situation</a:t>
            </a:r>
          </a:p>
        </p:txBody>
      </p:sp>
      <p:cxnSp>
        <p:nvCxnSpPr>
          <p:cNvPr id="23" name="Straight Arrow Connector 22">
            <a:extLst>
              <a:ext uri="{FF2B5EF4-FFF2-40B4-BE49-F238E27FC236}">
                <a16:creationId xmlns:a16="http://schemas.microsoft.com/office/drawing/2014/main" id="{C8C7EEAD-BA3F-2D71-F9C1-F4A48AF9A3BC}"/>
              </a:ext>
              <a:ext uri="{C183D7F6-B498-43B3-948B-1728B52AA6E4}">
                <adec:decorative xmlns:adec="http://schemas.microsoft.com/office/drawing/2017/decorative" val="1"/>
              </a:ext>
            </a:extLst>
          </p:cNvPr>
          <p:cNvCxnSpPr>
            <a:cxnSpLocks/>
          </p:cNvCxnSpPr>
          <p:nvPr/>
        </p:nvCxnSpPr>
        <p:spPr>
          <a:xfrm>
            <a:off x="4275910" y="4548229"/>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ound Same Side Corner Rectangle 60">
            <a:extLst>
              <a:ext uri="{FF2B5EF4-FFF2-40B4-BE49-F238E27FC236}">
                <a16:creationId xmlns:a16="http://schemas.microsoft.com/office/drawing/2014/main" id="{D2D36452-D2C1-B597-4BD2-5229EE4B6CB4}"/>
              </a:ext>
              <a:ext uri="{C183D7F6-B498-43B3-948B-1728B52AA6E4}">
                <adec:decorative xmlns:adec="http://schemas.microsoft.com/office/drawing/2017/decorative" val="1"/>
              </a:ext>
            </a:extLst>
          </p:cNvPr>
          <p:cNvSpPr/>
          <p:nvPr/>
        </p:nvSpPr>
        <p:spPr>
          <a:xfrm>
            <a:off x="3291841" y="4729187"/>
            <a:ext cx="1968138" cy="73544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Multidisciplinary Heart Team evaluation</a:t>
            </a:r>
          </a:p>
          <a:p>
            <a:pPr algn="ctr"/>
            <a:r>
              <a:rPr lang="en-US" sz="1400" b="1" dirty="0">
                <a:solidFill>
                  <a:schemeClr val="tx1"/>
                </a:solidFill>
                <a:latin typeface="Lub Dub Condensed" panose="020B0506030403020204"/>
              </a:rPr>
              <a:t>(Class 1)</a:t>
            </a:r>
          </a:p>
        </p:txBody>
      </p:sp>
      <p:sp>
        <p:nvSpPr>
          <p:cNvPr id="25" name="TextBox 24">
            <a:extLst>
              <a:ext uri="{FF2B5EF4-FFF2-40B4-BE49-F238E27FC236}">
                <a16:creationId xmlns:a16="http://schemas.microsoft.com/office/drawing/2014/main" id="{006B4763-3433-FFF6-D942-1C1E405F9F80}"/>
              </a:ext>
              <a:ext uri="{C183D7F6-B498-43B3-948B-1728B52AA6E4}">
                <adec:decorative xmlns:adec="http://schemas.microsoft.com/office/drawing/2017/decorative" val="1"/>
              </a:ext>
            </a:extLst>
          </p:cNvPr>
          <p:cNvSpPr txBox="1"/>
          <p:nvPr/>
        </p:nvSpPr>
        <p:spPr>
          <a:xfrm>
            <a:off x="5758510" y="4178103"/>
            <a:ext cx="1972562"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Intermediate disease </a:t>
            </a:r>
            <a:br>
              <a:rPr lang="en-US" dirty="0"/>
            </a:br>
            <a:r>
              <a:rPr lang="en-US" dirty="0"/>
              <a:t>on LHC </a:t>
            </a:r>
          </a:p>
        </p:txBody>
      </p:sp>
      <p:cxnSp>
        <p:nvCxnSpPr>
          <p:cNvPr id="26" name="Straight Arrow Connector 25">
            <a:extLst>
              <a:ext uri="{FF2B5EF4-FFF2-40B4-BE49-F238E27FC236}">
                <a16:creationId xmlns:a16="http://schemas.microsoft.com/office/drawing/2014/main" id="{B13F2A8B-CF45-1C40-B5C0-30DA31DEA0D1}"/>
              </a:ext>
              <a:ext uri="{C183D7F6-B498-43B3-948B-1728B52AA6E4}">
                <adec:decorative xmlns:adec="http://schemas.microsoft.com/office/drawing/2017/decorative" val="1"/>
              </a:ext>
            </a:extLst>
          </p:cNvPr>
          <p:cNvCxnSpPr>
            <a:cxnSpLocks/>
          </p:cNvCxnSpPr>
          <p:nvPr/>
        </p:nvCxnSpPr>
        <p:spPr>
          <a:xfrm>
            <a:off x="6744791" y="4543875"/>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ound Same Side Corner Rectangle 60">
            <a:extLst>
              <a:ext uri="{FF2B5EF4-FFF2-40B4-BE49-F238E27FC236}">
                <a16:creationId xmlns:a16="http://schemas.microsoft.com/office/drawing/2014/main" id="{7B54EAED-DDE0-59CB-1FB8-43EBEDFF61BD}"/>
              </a:ext>
              <a:ext uri="{C183D7F6-B498-43B3-948B-1728B52AA6E4}">
                <adec:decorative xmlns:adec="http://schemas.microsoft.com/office/drawing/2017/decorative" val="1"/>
              </a:ext>
            </a:extLst>
          </p:cNvPr>
          <p:cNvSpPr/>
          <p:nvPr/>
        </p:nvSpPr>
        <p:spPr>
          <a:xfrm>
            <a:off x="5760722" y="4724833"/>
            <a:ext cx="1968138" cy="73544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FFR/iFR prior to PCI </a:t>
            </a:r>
          </a:p>
          <a:p>
            <a:pPr algn="ctr"/>
            <a:r>
              <a:rPr lang="en-US" sz="1400" b="1" dirty="0">
                <a:solidFill>
                  <a:schemeClr val="tx1"/>
                </a:solidFill>
                <a:latin typeface="Lub Dub Condensed" panose="020B0506030403020204"/>
              </a:rPr>
              <a:t>(Class 1)</a:t>
            </a:r>
          </a:p>
        </p:txBody>
      </p:sp>
      <p:sp>
        <p:nvSpPr>
          <p:cNvPr id="28" name="Round Same Side Corner Rectangle 60">
            <a:extLst>
              <a:ext uri="{FF2B5EF4-FFF2-40B4-BE49-F238E27FC236}">
                <a16:creationId xmlns:a16="http://schemas.microsoft.com/office/drawing/2014/main" id="{A35748D3-2D7D-DFCA-355A-69A5FED568E3}"/>
              </a:ext>
              <a:ext uri="{C183D7F6-B498-43B3-948B-1728B52AA6E4}">
                <adec:decorative xmlns:adec="http://schemas.microsoft.com/office/drawing/2017/decorative" val="1"/>
              </a:ext>
            </a:extLst>
          </p:cNvPr>
          <p:cNvSpPr/>
          <p:nvPr/>
        </p:nvSpPr>
        <p:spPr>
          <a:xfrm>
            <a:off x="5756367" y="3618841"/>
            <a:ext cx="1976845" cy="3783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Special considerations</a:t>
            </a:r>
          </a:p>
        </p:txBody>
      </p:sp>
      <p:cxnSp>
        <p:nvCxnSpPr>
          <p:cNvPr id="29" name="Straight Arrow Connector 28">
            <a:extLst>
              <a:ext uri="{FF2B5EF4-FFF2-40B4-BE49-F238E27FC236}">
                <a16:creationId xmlns:a16="http://schemas.microsoft.com/office/drawing/2014/main" id="{D609C963-6C3A-3056-11BD-AABFE58F0B15}"/>
              </a:ext>
              <a:ext uri="{C183D7F6-B498-43B3-948B-1728B52AA6E4}">
                <adec:decorative xmlns:adec="http://schemas.microsoft.com/office/drawing/2017/decorative" val="1"/>
              </a:ext>
            </a:extLst>
          </p:cNvPr>
          <p:cNvCxnSpPr>
            <a:cxnSpLocks/>
          </p:cNvCxnSpPr>
          <p:nvPr/>
        </p:nvCxnSpPr>
        <p:spPr>
          <a:xfrm>
            <a:off x="6740436" y="3999590"/>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79">
            <a:extLst>
              <a:ext uri="{FF2B5EF4-FFF2-40B4-BE49-F238E27FC236}">
                <a16:creationId xmlns:a16="http://schemas.microsoft.com/office/drawing/2014/main" id="{0ABEE4A5-7DA0-E16D-32C5-5FD89C087AE0}"/>
              </a:ext>
              <a:ext uri="{C183D7F6-B498-43B3-948B-1728B52AA6E4}">
                <adec:decorative xmlns:adec="http://schemas.microsoft.com/office/drawing/2017/decorative" val="1"/>
              </a:ext>
            </a:extLst>
          </p:cNvPr>
          <p:cNvCxnSpPr>
            <a:cxnSpLocks/>
            <a:stCxn id="17" idx="2"/>
            <a:endCxn id="22" idx="0"/>
          </p:cNvCxnSpPr>
          <p:nvPr/>
        </p:nvCxnSpPr>
        <p:spPr>
          <a:xfrm>
            <a:off x="4271807" y="3174274"/>
            <a:ext cx="4103" cy="44456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79">
            <a:extLst>
              <a:ext uri="{FF2B5EF4-FFF2-40B4-BE49-F238E27FC236}">
                <a16:creationId xmlns:a16="http://schemas.microsoft.com/office/drawing/2014/main" id="{4DB7DACE-D5E5-F6B8-E89D-E53A91B25DF9}"/>
              </a:ext>
              <a:ext uri="{C183D7F6-B498-43B3-948B-1728B52AA6E4}">
                <adec:decorative xmlns:adec="http://schemas.microsoft.com/office/drawing/2017/decorative" val="1"/>
              </a:ext>
            </a:extLst>
          </p:cNvPr>
          <p:cNvCxnSpPr>
            <a:cxnSpLocks/>
            <a:stCxn id="17" idx="2"/>
            <a:endCxn id="28" idx="0"/>
          </p:cNvCxnSpPr>
          <p:nvPr/>
        </p:nvCxnSpPr>
        <p:spPr>
          <a:xfrm rot="16200000" flipH="1">
            <a:off x="5286015" y="2160065"/>
            <a:ext cx="444567" cy="247298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6639C89F-A6C5-9B81-9B3F-BAB19CEC42A6}"/>
              </a:ext>
              <a:ext uri="{C183D7F6-B498-43B3-948B-1728B52AA6E4}">
                <adec:decorative xmlns:adec="http://schemas.microsoft.com/office/drawing/2017/decorative" val="1"/>
              </a:ext>
            </a:extLst>
          </p:cNvPr>
          <p:cNvSpPr/>
          <p:nvPr/>
        </p:nvSpPr>
        <p:spPr>
          <a:xfrm>
            <a:off x="8519024" y="2229394"/>
            <a:ext cx="2906622" cy="290866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 Same Side Corner Rectangle 60">
            <a:extLst>
              <a:ext uri="{FF2B5EF4-FFF2-40B4-BE49-F238E27FC236}">
                <a16:creationId xmlns:a16="http://schemas.microsoft.com/office/drawing/2014/main" id="{C11DB7BB-8CF8-88C4-1FFD-B4A6E341472C}"/>
              </a:ext>
              <a:ext uri="{C183D7F6-B498-43B3-948B-1728B52AA6E4}">
                <adec:decorative xmlns:adec="http://schemas.microsoft.com/office/drawing/2017/decorative" val="1"/>
              </a:ext>
            </a:extLst>
          </p:cNvPr>
          <p:cNvSpPr/>
          <p:nvPr/>
        </p:nvSpPr>
        <p:spPr>
          <a:xfrm>
            <a:off x="8516983" y="1158239"/>
            <a:ext cx="2910881" cy="1001485"/>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591AD5F4-8443-2DA1-EB1F-8FDAE65F56BB}"/>
              </a:ext>
            </a:extLst>
          </p:cNvPr>
          <p:cNvSpPr txBox="1"/>
          <p:nvPr/>
        </p:nvSpPr>
        <p:spPr>
          <a:xfrm>
            <a:off x="8543111" y="1157293"/>
            <a:ext cx="2865119"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Lub Dub Condensed" panose="020B0506030403020204" pitchFamily="34" charset="0"/>
                <a:cs typeface="Lato"/>
              </a:rPr>
              <a:t>Principles  of CCD Management in patients with Stable Angina</a:t>
            </a:r>
          </a:p>
        </p:txBody>
      </p:sp>
      <p:sp>
        <p:nvSpPr>
          <p:cNvPr id="52" name="TextBox 19">
            <a:extLst>
              <a:ext uri="{FF2B5EF4-FFF2-40B4-BE49-F238E27FC236}">
                <a16:creationId xmlns:a16="http://schemas.microsoft.com/office/drawing/2014/main" id="{97F68559-530A-88E3-6C93-4A5BE5CF9DBD}"/>
              </a:ext>
            </a:extLst>
          </p:cNvPr>
          <p:cNvSpPr txBox="1"/>
          <p:nvPr/>
        </p:nvSpPr>
        <p:spPr>
          <a:xfrm>
            <a:off x="9123292" y="2598048"/>
            <a:ext cx="2258811"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Relief of symptoms</a:t>
            </a:r>
          </a:p>
        </p:txBody>
      </p:sp>
      <p:sp>
        <p:nvSpPr>
          <p:cNvPr id="46" name="TextBox 19">
            <a:extLst>
              <a:ext uri="{FF2B5EF4-FFF2-40B4-BE49-F238E27FC236}">
                <a16:creationId xmlns:a16="http://schemas.microsoft.com/office/drawing/2014/main" id="{5A3E59BA-014C-5A36-A9C8-C74068C77877}"/>
              </a:ext>
            </a:extLst>
          </p:cNvPr>
          <p:cNvSpPr txBox="1"/>
          <p:nvPr/>
        </p:nvSpPr>
        <p:spPr>
          <a:xfrm>
            <a:off x="9118938" y="3344263"/>
            <a:ext cx="2258811"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Prevention of </a:t>
            </a:r>
            <a:b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b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non-fatal events</a:t>
            </a:r>
          </a:p>
        </p:txBody>
      </p:sp>
      <p:sp>
        <p:nvSpPr>
          <p:cNvPr id="47" name="TextBox 19">
            <a:extLst>
              <a:ext uri="{FF2B5EF4-FFF2-40B4-BE49-F238E27FC236}">
                <a16:creationId xmlns:a16="http://schemas.microsoft.com/office/drawing/2014/main" id="{CDD2F469-681A-26C5-2625-86A80ACD7D81}"/>
              </a:ext>
            </a:extLst>
          </p:cNvPr>
          <p:cNvSpPr txBox="1"/>
          <p:nvPr/>
        </p:nvSpPr>
        <p:spPr>
          <a:xfrm>
            <a:off x="9118938" y="4258460"/>
            <a:ext cx="2258811"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Bold" panose="020B0803030403020204"/>
                <a:ea typeface="Calibri" panose="020F0502020204030204" pitchFamily="34" charset="0"/>
                <a:cs typeface="+mn-cs"/>
              </a:rPr>
              <a:t>Improve long-term survival</a:t>
            </a:r>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464659" y="5634681"/>
            <a:ext cx="7262683" cy="531342"/>
          </a:xfrm>
        </p:spPr>
        <p:txBody>
          <a:bodyPr/>
          <a:lstStyle/>
          <a:p>
            <a:pPr algn="ctr"/>
            <a:r>
              <a:rPr lang="en-US" b="1" dirty="0"/>
              <a:t>Abbreviations: </a:t>
            </a:r>
            <a:r>
              <a:rPr lang="en-US" dirty="0"/>
              <a:t>CABG indicates coronary artery bypass graft; CCD, chronic coronary disease; FFR, fractional flow reserve; GDMT, guideline direction medical therapy; iFR, instantaneous wave-free ratio; LHC, left heart catheterization; LM, left main; LVEF, left ventricular ejection fraction; and PCI, percutaneous coronary intervention.</a:t>
            </a:r>
          </a:p>
        </p:txBody>
      </p:sp>
      <p:sp>
        <p:nvSpPr>
          <p:cNvPr id="4" name="Slide Number Placeholder 3">
            <a:extLst>
              <a:ext uri="{FF2B5EF4-FFF2-40B4-BE49-F238E27FC236}">
                <a16:creationId xmlns:a16="http://schemas.microsoft.com/office/drawing/2014/main" id="{CCE5A353-676B-AD8E-8512-F162FEAE0AFF}"/>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
        <p:nvSpPr>
          <p:cNvPr id="53" name="Rectangle 52" descr="A flow chart representation of the recommendations for revascularization in  CCD. illustrating the table from section 5.1 of the CCD guideline.">
            <a:extLst>
              <a:ext uri="{FF2B5EF4-FFF2-40B4-BE49-F238E27FC236}">
                <a16:creationId xmlns:a16="http://schemas.microsoft.com/office/drawing/2014/main" id="{891E9130-5518-CF23-D61E-DADC6A49D500}"/>
              </a:ext>
            </a:extLst>
          </p:cNvPr>
          <p:cNvSpPr/>
          <p:nvPr/>
        </p:nvSpPr>
        <p:spPr>
          <a:xfrm>
            <a:off x="452176" y="1045029"/>
            <a:ext cx="7445828" cy="453180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8BEA058-75E5-E279-43B4-696413923408}"/>
              </a:ext>
              <a:ext uri="{C183D7F6-B498-43B3-948B-1728B52AA6E4}">
                <adec:decorative xmlns:adec="http://schemas.microsoft.com/office/drawing/2017/decorative" val="1"/>
              </a:ext>
            </a:extLst>
          </p:cNvPr>
          <p:cNvSpPr/>
          <p:nvPr/>
        </p:nvSpPr>
        <p:spPr>
          <a:xfrm>
            <a:off x="8220076" y="2405965"/>
            <a:ext cx="771524" cy="771524"/>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Heart organ with solid fill">
            <a:extLst>
              <a:ext uri="{FF2B5EF4-FFF2-40B4-BE49-F238E27FC236}">
                <a16:creationId xmlns:a16="http://schemas.microsoft.com/office/drawing/2014/main" id="{FFA54BC8-67B1-AB09-5493-70B8AB4F258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290659" y="2483625"/>
            <a:ext cx="615008" cy="615008"/>
          </a:xfrm>
          <a:prstGeom prst="rect">
            <a:avLst/>
          </a:prstGeom>
        </p:spPr>
      </p:pic>
      <p:sp>
        <p:nvSpPr>
          <p:cNvPr id="14" name="Oval 13">
            <a:extLst>
              <a:ext uri="{FF2B5EF4-FFF2-40B4-BE49-F238E27FC236}">
                <a16:creationId xmlns:a16="http://schemas.microsoft.com/office/drawing/2014/main" id="{3C8F8FA7-B1D4-6F2D-06E6-DF7D6F03CBA9}"/>
              </a:ext>
              <a:ext uri="{C183D7F6-B498-43B3-948B-1728B52AA6E4}">
                <adec:decorative xmlns:adec="http://schemas.microsoft.com/office/drawing/2017/decorative" val="1"/>
              </a:ext>
            </a:extLst>
          </p:cNvPr>
          <p:cNvSpPr/>
          <p:nvPr/>
        </p:nvSpPr>
        <p:spPr>
          <a:xfrm>
            <a:off x="8220076" y="3282265"/>
            <a:ext cx="771524" cy="771524"/>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Heart organ with solid fill">
            <a:extLst>
              <a:ext uri="{FF2B5EF4-FFF2-40B4-BE49-F238E27FC236}">
                <a16:creationId xmlns:a16="http://schemas.microsoft.com/office/drawing/2014/main" id="{79E27294-0A82-0712-50D1-610ACD6FE2D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300184" y="3369450"/>
            <a:ext cx="615008" cy="615008"/>
          </a:xfrm>
          <a:prstGeom prst="rect">
            <a:avLst/>
          </a:prstGeom>
        </p:spPr>
      </p:pic>
      <p:sp>
        <p:nvSpPr>
          <p:cNvPr id="18" name="Oval 17">
            <a:extLst>
              <a:ext uri="{FF2B5EF4-FFF2-40B4-BE49-F238E27FC236}">
                <a16:creationId xmlns:a16="http://schemas.microsoft.com/office/drawing/2014/main" id="{C22E6F35-026A-279E-4BB6-E1E7EB02A135}"/>
              </a:ext>
              <a:ext uri="{C183D7F6-B498-43B3-948B-1728B52AA6E4}">
                <adec:decorative xmlns:adec="http://schemas.microsoft.com/office/drawing/2017/decorative" val="1"/>
              </a:ext>
            </a:extLst>
          </p:cNvPr>
          <p:cNvSpPr/>
          <p:nvPr/>
        </p:nvSpPr>
        <p:spPr>
          <a:xfrm>
            <a:off x="8220076" y="4177615"/>
            <a:ext cx="771524" cy="771524"/>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descr="Heart organ with solid fill">
            <a:extLst>
              <a:ext uri="{FF2B5EF4-FFF2-40B4-BE49-F238E27FC236}">
                <a16:creationId xmlns:a16="http://schemas.microsoft.com/office/drawing/2014/main" id="{3B4C8776-6CD5-04C1-EE96-031C2CA2D5F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309709" y="4255275"/>
            <a:ext cx="615008" cy="615008"/>
          </a:xfrm>
          <a:prstGeom prst="rect">
            <a:avLst/>
          </a:prstGeom>
        </p:spPr>
      </p:pic>
    </p:spTree>
    <p:extLst>
      <p:ext uri="{BB962C8B-B14F-4D97-AF65-F5344CB8AC3E}">
        <p14:creationId xmlns:p14="http://schemas.microsoft.com/office/powerpoint/2010/main" val="58699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5000"/>
                            </p:stCondLst>
                            <p:childTnLst>
                              <p:par>
                                <p:cTn id="41" presetID="22" presetClass="entr" presetSubtype="1"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par>
                          <p:cTn id="57" fill="hold">
                            <p:stCondLst>
                              <p:cond delay="1000"/>
                            </p:stCondLst>
                            <p:childTnLst>
                              <p:par>
                                <p:cTn id="58" presetID="22" presetClass="entr" presetSubtype="1"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500"/>
                                        <p:tgtEl>
                                          <p:spTgt spid="35"/>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par>
                          <p:cTn id="74" fill="hold">
                            <p:stCondLst>
                              <p:cond delay="1000"/>
                            </p:stCondLst>
                            <p:childTnLst>
                              <p:par>
                                <p:cTn id="75" presetID="22" presetClass="entr" presetSubtype="1" fill="hold"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up)">
                                      <p:cBhvr>
                                        <p:cTn id="77" dur="500"/>
                                        <p:tgtEl>
                                          <p:spTgt spid="29"/>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par>
                          <p:cTn id="82" fill="hold">
                            <p:stCondLst>
                              <p:cond delay="2000"/>
                            </p:stCondLst>
                            <p:childTnLst>
                              <p:par>
                                <p:cTn id="83" presetID="22" presetClass="entr" presetSubtype="1" fill="hold"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up)">
                                      <p:cBhvr>
                                        <p:cTn id="85" dur="500"/>
                                        <p:tgtEl>
                                          <p:spTgt spid="26"/>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nodePh="1">
                                  <p:stCondLst>
                                    <p:cond delay="0"/>
                                  </p:stCondLst>
                                  <p:endCondLst>
                                    <p:cond evt="begin" delay="0">
                                      <p:tn val="92"/>
                                    </p:cond>
                                  </p:end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500"/>
                                        <p:tgtEl>
                                          <p:spTgt spid="5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500"/>
                                        <p:tgtEl>
                                          <p:spTgt spid="4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fade">
                                      <p:cBhvr>
                                        <p:cTn id="10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7" grpId="0" animBg="1"/>
      <p:bldP spid="19" grpId="0" animBg="1"/>
      <p:bldP spid="21" grpId="0" animBg="1"/>
      <p:bldP spid="22" grpId="0" animBg="1"/>
      <p:bldP spid="24" grpId="0" animBg="1"/>
      <p:bldP spid="25" grpId="0" animBg="1"/>
      <p:bldP spid="27" grpId="0" animBg="1"/>
      <p:bldP spid="28" grpId="0" animBg="1"/>
      <p:bldP spid="43" grpId="0" animBg="1"/>
      <p:bldP spid="44" grpId="0" animBg="1"/>
      <p:bldP spid="50" grpId="0"/>
      <p:bldP spid="52" grpId="0"/>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7D1AE96-9B69-467C-465B-DFBAA4367B1F}"/>
              </a:ext>
              <a:ext uri="{C183D7F6-B498-43B3-948B-1728B52AA6E4}">
                <adec:decorative xmlns:adec="http://schemas.microsoft.com/office/drawing/2017/decorative" val="1"/>
              </a:ext>
            </a:extLst>
          </p:cNvPr>
          <p:cNvSpPr/>
          <p:nvPr/>
        </p:nvSpPr>
        <p:spPr>
          <a:xfrm>
            <a:off x="2009775" y="1282014"/>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Revascularization: </a:t>
            </a:r>
            <a:r>
              <a:rPr lang="en-US" dirty="0">
                <a:latin typeface="Lub Dub Medium" panose="020B0603030403020204" pitchFamily="34" charset="0"/>
              </a:rPr>
              <a:t>PCI Versus CABG</a:t>
            </a:r>
          </a:p>
        </p:txBody>
      </p:sp>
      <p:sp>
        <p:nvSpPr>
          <p:cNvPr id="6" name="TextBox 5">
            <a:extLst>
              <a:ext uri="{FF2B5EF4-FFF2-40B4-BE49-F238E27FC236}">
                <a16:creationId xmlns:a16="http://schemas.microsoft.com/office/drawing/2014/main" id="{ABCF9000-E33F-0A3F-6068-8E53F3C90267}"/>
              </a:ext>
              <a:ext uri="{C183D7F6-B498-43B3-948B-1728B52AA6E4}">
                <adec:decorative xmlns:adec="http://schemas.microsoft.com/office/drawing/2017/decorative" val="1"/>
              </a:ext>
            </a:extLst>
          </p:cNvPr>
          <p:cNvSpPr txBox="1"/>
          <p:nvPr/>
        </p:nvSpPr>
        <p:spPr>
          <a:xfrm>
            <a:off x="3923212" y="1426191"/>
            <a:ext cx="4345577" cy="67257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dirty="0"/>
          </a:p>
        </p:txBody>
      </p:sp>
      <p:sp>
        <p:nvSpPr>
          <p:cNvPr id="9" name="Round Same Side Corner Rectangle 60">
            <a:extLst>
              <a:ext uri="{FF2B5EF4-FFF2-40B4-BE49-F238E27FC236}">
                <a16:creationId xmlns:a16="http://schemas.microsoft.com/office/drawing/2014/main" id="{0764BCFD-9F42-8811-A6BE-37C3B5571883}"/>
              </a:ext>
              <a:ext uri="{C183D7F6-B498-43B3-948B-1728B52AA6E4}">
                <adec:decorative xmlns:adec="http://schemas.microsoft.com/office/drawing/2017/decorative" val="1"/>
              </a:ext>
            </a:extLst>
          </p:cNvPr>
          <p:cNvSpPr/>
          <p:nvPr/>
        </p:nvSpPr>
        <p:spPr>
          <a:xfrm>
            <a:off x="3017522" y="4602911"/>
            <a:ext cx="1968138" cy="735444"/>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cxnSp>
        <p:nvCxnSpPr>
          <p:cNvPr id="11" name="Elbow Connector 79">
            <a:extLst>
              <a:ext uri="{FF2B5EF4-FFF2-40B4-BE49-F238E27FC236}">
                <a16:creationId xmlns:a16="http://schemas.microsoft.com/office/drawing/2014/main" id="{C043FD92-CB69-FB28-D683-A6453C1CE822}"/>
              </a:ext>
              <a:ext uri="{C183D7F6-B498-43B3-948B-1728B52AA6E4}">
                <adec:decorative xmlns:adec="http://schemas.microsoft.com/office/drawing/2017/decorative" val="1"/>
              </a:ext>
            </a:extLst>
          </p:cNvPr>
          <p:cNvCxnSpPr>
            <a:cxnSpLocks/>
          </p:cNvCxnSpPr>
          <p:nvPr/>
        </p:nvCxnSpPr>
        <p:spPr>
          <a:xfrm rot="5400000">
            <a:off x="4827371" y="1266452"/>
            <a:ext cx="444567" cy="210048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Elbow Connector 79">
            <a:extLst>
              <a:ext uri="{FF2B5EF4-FFF2-40B4-BE49-F238E27FC236}">
                <a16:creationId xmlns:a16="http://schemas.microsoft.com/office/drawing/2014/main" id="{A03F0E51-883C-2ED8-7BC9-A5CC687B7127}"/>
              </a:ext>
              <a:ext uri="{C183D7F6-B498-43B3-948B-1728B52AA6E4}">
                <adec:decorative xmlns:adec="http://schemas.microsoft.com/office/drawing/2017/decorative" val="1"/>
              </a:ext>
            </a:extLst>
          </p:cNvPr>
          <p:cNvCxnSpPr>
            <a:cxnSpLocks/>
          </p:cNvCxnSpPr>
          <p:nvPr/>
        </p:nvCxnSpPr>
        <p:spPr>
          <a:xfrm rot="16200000" flipH="1">
            <a:off x="6923960" y="1270349"/>
            <a:ext cx="444567" cy="209269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EA153F0-7502-2EA3-2143-A238EB6339FC}"/>
              </a:ext>
              <a:ext uri="{C183D7F6-B498-43B3-948B-1728B52AA6E4}">
                <adec:decorative xmlns:adec="http://schemas.microsoft.com/office/drawing/2017/decorative" val="1"/>
              </a:ext>
            </a:extLst>
          </p:cNvPr>
          <p:cNvSpPr txBox="1"/>
          <p:nvPr/>
        </p:nvSpPr>
        <p:spPr>
          <a:xfrm>
            <a:off x="3015310" y="2540891"/>
            <a:ext cx="1972562"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dirty="0"/>
          </a:p>
        </p:txBody>
      </p:sp>
      <p:sp>
        <p:nvSpPr>
          <p:cNvPr id="15" name="Round Same Side Corner Rectangle 60">
            <a:extLst>
              <a:ext uri="{FF2B5EF4-FFF2-40B4-BE49-F238E27FC236}">
                <a16:creationId xmlns:a16="http://schemas.microsoft.com/office/drawing/2014/main" id="{E9695E58-6762-EA54-A5F8-08A936D97BE9}"/>
              </a:ext>
              <a:ext uri="{C183D7F6-B498-43B3-948B-1728B52AA6E4}">
                <adec:decorative xmlns:adec="http://schemas.microsoft.com/office/drawing/2017/decorative" val="1"/>
              </a:ext>
            </a:extLst>
          </p:cNvPr>
          <p:cNvSpPr/>
          <p:nvPr/>
        </p:nvSpPr>
        <p:spPr>
          <a:xfrm>
            <a:off x="3017522" y="2974410"/>
            <a:ext cx="1968138" cy="73544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16" name="Round Same Side Corner Rectangle 60">
            <a:extLst>
              <a:ext uri="{FF2B5EF4-FFF2-40B4-BE49-F238E27FC236}">
                <a16:creationId xmlns:a16="http://schemas.microsoft.com/office/drawing/2014/main" id="{C52F295F-59E2-B562-D395-2B0773C0D907}"/>
              </a:ext>
              <a:ext uri="{C183D7F6-B498-43B3-948B-1728B52AA6E4}">
                <adec:decorative xmlns:adec="http://schemas.microsoft.com/office/drawing/2017/decorative" val="1"/>
              </a:ext>
            </a:extLst>
          </p:cNvPr>
          <p:cNvSpPr/>
          <p:nvPr/>
        </p:nvSpPr>
        <p:spPr>
          <a:xfrm>
            <a:off x="3021876" y="3779953"/>
            <a:ext cx="1968138" cy="73544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18" name="TextBox 17">
            <a:extLst>
              <a:ext uri="{FF2B5EF4-FFF2-40B4-BE49-F238E27FC236}">
                <a16:creationId xmlns:a16="http://schemas.microsoft.com/office/drawing/2014/main" id="{B484CC11-F5AC-31C2-7966-BF1B56AFD33D}"/>
              </a:ext>
              <a:ext uri="{C183D7F6-B498-43B3-948B-1728B52AA6E4}">
                <adec:decorative xmlns:adec="http://schemas.microsoft.com/office/drawing/2017/decorative" val="1"/>
              </a:ext>
            </a:extLst>
          </p:cNvPr>
          <p:cNvSpPr txBox="1"/>
          <p:nvPr/>
        </p:nvSpPr>
        <p:spPr>
          <a:xfrm>
            <a:off x="7199778" y="2545245"/>
            <a:ext cx="1972562" cy="36342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dirty="0"/>
          </a:p>
        </p:txBody>
      </p:sp>
      <p:sp>
        <p:nvSpPr>
          <p:cNvPr id="19" name="Round Same Side Corner Rectangle 60">
            <a:extLst>
              <a:ext uri="{FF2B5EF4-FFF2-40B4-BE49-F238E27FC236}">
                <a16:creationId xmlns:a16="http://schemas.microsoft.com/office/drawing/2014/main" id="{A8A72D2D-400B-8686-F22B-DCD817C8EF05}"/>
              </a:ext>
              <a:ext uri="{C183D7F6-B498-43B3-948B-1728B52AA6E4}">
                <adec:decorative xmlns:adec="http://schemas.microsoft.com/office/drawing/2017/decorative" val="1"/>
              </a:ext>
            </a:extLst>
          </p:cNvPr>
          <p:cNvSpPr/>
          <p:nvPr/>
        </p:nvSpPr>
        <p:spPr>
          <a:xfrm>
            <a:off x="7201990" y="2978764"/>
            <a:ext cx="1968138" cy="735444"/>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20" name="Round Same Side Corner Rectangle 60">
            <a:extLst>
              <a:ext uri="{FF2B5EF4-FFF2-40B4-BE49-F238E27FC236}">
                <a16:creationId xmlns:a16="http://schemas.microsoft.com/office/drawing/2014/main" id="{4C15B20F-8C0D-14CA-5116-3AC477B34A7A}"/>
              </a:ext>
              <a:ext uri="{C183D7F6-B498-43B3-948B-1728B52AA6E4}">
                <adec:decorative xmlns:adec="http://schemas.microsoft.com/office/drawing/2017/decorative" val="1"/>
              </a:ext>
            </a:extLst>
          </p:cNvPr>
          <p:cNvSpPr/>
          <p:nvPr/>
        </p:nvSpPr>
        <p:spPr>
          <a:xfrm>
            <a:off x="7206344" y="3784307"/>
            <a:ext cx="1968138" cy="113603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pic>
        <p:nvPicPr>
          <p:cNvPr id="22" name="Picture 21">
            <a:extLst>
              <a:ext uri="{FF2B5EF4-FFF2-40B4-BE49-F238E27FC236}">
                <a16:creationId xmlns:a16="http://schemas.microsoft.com/office/drawing/2014/main" id="{83D1DBDE-1E2A-73E3-EA29-71CD526E47BC}"/>
              </a:ext>
              <a:ext uri="{C183D7F6-B498-43B3-948B-1728B52AA6E4}">
                <adec:decorative xmlns:adec="http://schemas.microsoft.com/office/drawing/2017/decorative" val="1"/>
              </a:ext>
            </a:extLst>
          </p:cNvPr>
          <p:cNvPicPr>
            <a:picLocks noChangeAspect="1"/>
          </p:cNvPicPr>
          <p:nvPr/>
        </p:nvPicPr>
        <p:blipFill>
          <a:blip r:embed="rId2" cstate="print">
            <a:biLevel thresh="25000"/>
            <a:extLst>
              <a:ext uri="{28A0092B-C50C-407E-A947-70E740481C1C}">
                <a14:useLocalDpi xmlns:a14="http://schemas.microsoft.com/office/drawing/2010/main"/>
              </a:ext>
            </a:extLst>
          </a:blip>
          <a:srcRect/>
          <a:stretch/>
        </p:blipFill>
        <p:spPr>
          <a:xfrm>
            <a:off x="2072352" y="1333300"/>
            <a:ext cx="889923" cy="891406"/>
          </a:xfrm>
          <a:prstGeom prst="rect">
            <a:avLst/>
          </a:prstGeom>
        </p:spPr>
      </p:pic>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
        <p:nvSpPr>
          <p:cNvPr id="33" name="TextBox 32">
            <a:extLst>
              <a:ext uri="{FF2B5EF4-FFF2-40B4-BE49-F238E27FC236}">
                <a16:creationId xmlns:a16="http://schemas.microsoft.com/office/drawing/2014/main" id="{A0FEAF5E-BCBF-A4DA-AC8A-BF6AAA5C8B8D}"/>
              </a:ext>
              <a:ext uri="{C183D7F6-B498-43B3-948B-1728B52AA6E4}">
                <adec:decorative xmlns:adec="http://schemas.microsoft.com/office/drawing/2017/decorative" val="0"/>
              </a:ext>
            </a:extLst>
          </p:cNvPr>
          <p:cNvSpPr txBox="1"/>
          <p:nvPr/>
        </p:nvSpPr>
        <p:spPr>
          <a:xfrm>
            <a:off x="3914839" y="1427867"/>
            <a:ext cx="4345577" cy="67257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Patients with CCD requiring revascularization</a:t>
            </a:r>
          </a:p>
        </p:txBody>
      </p:sp>
      <p:sp>
        <p:nvSpPr>
          <p:cNvPr id="35" name="TextBox 34">
            <a:extLst>
              <a:ext uri="{FF2B5EF4-FFF2-40B4-BE49-F238E27FC236}">
                <a16:creationId xmlns:a16="http://schemas.microsoft.com/office/drawing/2014/main" id="{995B1AC9-06F2-7C69-87D7-A5BDF4431AC2}"/>
              </a:ext>
              <a:ext uri="{C183D7F6-B498-43B3-948B-1728B52AA6E4}">
                <adec:decorative xmlns:adec="http://schemas.microsoft.com/office/drawing/2017/decorative" val="0"/>
              </a:ext>
            </a:extLst>
          </p:cNvPr>
          <p:cNvSpPr txBox="1"/>
          <p:nvPr/>
        </p:nvSpPr>
        <p:spPr>
          <a:xfrm>
            <a:off x="3006937" y="2542567"/>
            <a:ext cx="1972562" cy="363420"/>
          </a:xfrm>
          <a:prstGeom prst="rect">
            <a:avLst/>
          </a:prstGeom>
          <a:no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CABG if…</a:t>
            </a:r>
          </a:p>
        </p:txBody>
      </p:sp>
      <p:sp>
        <p:nvSpPr>
          <p:cNvPr id="36" name="Round Same Side Corner Rectangle 60">
            <a:extLst>
              <a:ext uri="{FF2B5EF4-FFF2-40B4-BE49-F238E27FC236}">
                <a16:creationId xmlns:a16="http://schemas.microsoft.com/office/drawing/2014/main" id="{164EA944-BB11-4968-2EF7-CAF2871500A5}"/>
              </a:ext>
              <a:ext uri="{C183D7F6-B498-43B3-948B-1728B52AA6E4}">
                <adec:decorative xmlns:adec="http://schemas.microsoft.com/office/drawing/2017/decorative" val="0"/>
              </a:ext>
            </a:extLst>
          </p:cNvPr>
          <p:cNvSpPr/>
          <p:nvPr/>
        </p:nvSpPr>
        <p:spPr>
          <a:xfrm>
            <a:off x="3009149" y="2976086"/>
            <a:ext cx="1968138" cy="73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Left Main involvement with high-complexity CAD (Class 1)</a:t>
            </a:r>
          </a:p>
        </p:txBody>
      </p:sp>
      <p:sp>
        <p:nvSpPr>
          <p:cNvPr id="37" name="Round Same Side Corner Rectangle 60">
            <a:extLst>
              <a:ext uri="{FF2B5EF4-FFF2-40B4-BE49-F238E27FC236}">
                <a16:creationId xmlns:a16="http://schemas.microsoft.com/office/drawing/2014/main" id="{070F4A69-9ECA-73CD-F91F-C148DEEFCBE9}"/>
              </a:ext>
              <a:ext uri="{C183D7F6-B498-43B3-948B-1728B52AA6E4}">
                <adec:decorative xmlns:adec="http://schemas.microsoft.com/office/drawing/2017/decorative" val="0"/>
              </a:ext>
            </a:extLst>
          </p:cNvPr>
          <p:cNvSpPr/>
          <p:nvPr/>
        </p:nvSpPr>
        <p:spPr>
          <a:xfrm>
            <a:off x="3013503" y="3781629"/>
            <a:ext cx="1968138" cy="73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DM with multivessel disease &amp; LAD involvement (Class 1)</a:t>
            </a:r>
          </a:p>
        </p:txBody>
      </p:sp>
      <p:sp>
        <p:nvSpPr>
          <p:cNvPr id="34" name="Round Same Side Corner Rectangle 60">
            <a:extLst>
              <a:ext uri="{FF2B5EF4-FFF2-40B4-BE49-F238E27FC236}">
                <a16:creationId xmlns:a16="http://schemas.microsoft.com/office/drawing/2014/main" id="{D0C0E3A2-8F0F-ACC4-BDDC-DF264D9B1713}"/>
              </a:ext>
              <a:ext uri="{C183D7F6-B498-43B3-948B-1728B52AA6E4}">
                <adec:decorative xmlns:adec="http://schemas.microsoft.com/office/drawing/2017/decorative" val="0"/>
              </a:ext>
            </a:extLst>
          </p:cNvPr>
          <p:cNvSpPr/>
          <p:nvPr/>
        </p:nvSpPr>
        <p:spPr>
          <a:xfrm>
            <a:off x="3009149" y="4604587"/>
            <a:ext cx="1968138" cy="73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Multivessel disease with SYNTAX score &gt;33 </a:t>
            </a:r>
            <a:br>
              <a:rPr lang="en-US" sz="1400" b="1" dirty="0">
                <a:solidFill>
                  <a:schemeClr val="tx1"/>
                </a:solidFill>
                <a:latin typeface="Lub Dub Condensed" panose="020B0506030403020204"/>
              </a:rPr>
            </a:br>
            <a:r>
              <a:rPr lang="en-US" sz="1400" b="1" dirty="0">
                <a:solidFill>
                  <a:schemeClr val="tx1"/>
                </a:solidFill>
                <a:latin typeface="Lub Dub Condensed" panose="020B0506030403020204"/>
              </a:rPr>
              <a:t>(Class 2a)</a:t>
            </a:r>
          </a:p>
        </p:txBody>
      </p:sp>
      <p:sp>
        <p:nvSpPr>
          <p:cNvPr id="38" name="TextBox 37">
            <a:extLst>
              <a:ext uri="{FF2B5EF4-FFF2-40B4-BE49-F238E27FC236}">
                <a16:creationId xmlns:a16="http://schemas.microsoft.com/office/drawing/2014/main" id="{AD92B9C7-828C-C1FB-4A2C-49EF5EB5E1AF}"/>
              </a:ext>
              <a:ext uri="{C183D7F6-B498-43B3-948B-1728B52AA6E4}">
                <adec:decorative xmlns:adec="http://schemas.microsoft.com/office/drawing/2017/decorative" val="0"/>
              </a:ext>
            </a:extLst>
          </p:cNvPr>
          <p:cNvSpPr txBox="1"/>
          <p:nvPr/>
        </p:nvSpPr>
        <p:spPr>
          <a:xfrm>
            <a:off x="7191405" y="2546921"/>
            <a:ext cx="1972562" cy="363420"/>
          </a:xfrm>
          <a:prstGeom prst="rect">
            <a:avLst/>
          </a:prstGeom>
          <a:no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PCI if…</a:t>
            </a:r>
          </a:p>
        </p:txBody>
      </p:sp>
      <p:sp>
        <p:nvSpPr>
          <p:cNvPr id="39" name="Round Same Side Corner Rectangle 60">
            <a:extLst>
              <a:ext uri="{FF2B5EF4-FFF2-40B4-BE49-F238E27FC236}">
                <a16:creationId xmlns:a16="http://schemas.microsoft.com/office/drawing/2014/main" id="{E958068F-C0B2-7ABF-BCD1-F96A7270A7F4}"/>
              </a:ext>
              <a:ext uri="{C183D7F6-B498-43B3-948B-1728B52AA6E4}">
                <adec:decorative xmlns:adec="http://schemas.microsoft.com/office/drawing/2017/decorative" val="0"/>
              </a:ext>
            </a:extLst>
          </p:cNvPr>
          <p:cNvSpPr/>
          <p:nvPr/>
        </p:nvSpPr>
        <p:spPr>
          <a:xfrm>
            <a:off x="7193617" y="2980440"/>
            <a:ext cx="1968138" cy="73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Poor surgical candidate</a:t>
            </a:r>
          </a:p>
          <a:p>
            <a:pPr algn="ctr"/>
            <a:r>
              <a:rPr lang="en-US" sz="1400" b="1" dirty="0">
                <a:solidFill>
                  <a:schemeClr val="tx1"/>
                </a:solidFill>
                <a:latin typeface="Lub Dub Condensed" panose="020B0506030403020204"/>
              </a:rPr>
              <a:t>(Class 2a)</a:t>
            </a:r>
          </a:p>
        </p:txBody>
      </p:sp>
      <p:sp>
        <p:nvSpPr>
          <p:cNvPr id="40" name="Round Same Side Corner Rectangle 60">
            <a:extLst>
              <a:ext uri="{FF2B5EF4-FFF2-40B4-BE49-F238E27FC236}">
                <a16:creationId xmlns:a16="http://schemas.microsoft.com/office/drawing/2014/main" id="{48C3F0D7-03BA-8E8B-FBE9-E884C400EDC5}"/>
              </a:ext>
              <a:ext uri="{C183D7F6-B498-43B3-948B-1728B52AA6E4}">
                <adec:decorative xmlns:adec="http://schemas.microsoft.com/office/drawing/2017/decorative" val="0"/>
              </a:ext>
            </a:extLst>
          </p:cNvPr>
          <p:cNvSpPr/>
          <p:nvPr/>
        </p:nvSpPr>
        <p:spPr>
          <a:xfrm>
            <a:off x="7197971" y="3785983"/>
            <a:ext cx="1968138" cy="1136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DM with LM stenosis and low- to intermediate-complexity CAD </a:t>
            </a:r>
            <a:br>
              <a:rPr lang="en-US" sz="1400" b="1" dirty="0">
                <a:solidFill>
                  <a:schemeClr val="tx1"/>
                </a:solidFill>
                <a:latin typeface="Lub Dub Condensed" panose="020B0506030403020204"/>
              </a:rPr>
            </a:br>
            <a:r>
              <a:rPr lang="en-US" sz="1400" b="1" dirty="0">
                <a:solidFill>
                  <a:schemeClr val="tx1"/>
                </a:solidFill>
                <a:latin typeface="Lub Dub Condensed" panose="020B0506030403020204"/>
              </a:rPr>
              <a:t>(Class 2b)</a:t>
            </a:r>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1283044" y="5807676"/>
            <a:ext cx="9625913" cy="345989"/>
          </a:xfrm>
        </p:spPr>
        <p:txBody>
          <a:bodyPr/>
          <a:lstStyle/>
          <a:p>
            <a:pPr algn="ctr"/>
            <a:r>
              <a:rPr lang="en-US" b="1" dirty="0"/>
              <a:t>Abbreviations: </a:t>
            </a:r>
            <a:r>
              <a:rPr lang="en-US" dirty="0"/>
              <a:t>CABG indicates coronary artery bypass graft; CAD, coronary artery disease; CCD, chronic coronary disease; DM, diabetes mellitus; LAD, left anterior descending artery; LM, left main; PCI, percutaneous coronary intervention; and SYNTAX, Synergy Between PCI with TAXUS and Cardiac Surgery.</a:t>
            </a:r>
          </a:p>
        </p:txBody>
      </p:sp>
      <p:sp>
        <p:nvSpPr>
          <p:cNvPr id="13" name="Oval 12">
            <a:extLst>
              <a:ext uri="{FF2B5EF4-FFF2-40B4-BE49-F238E27FC236}">
                <a16:creationId xmlns:a16="http://schemas.microsoft.com/office/drawing/2014/main" id="{6B8A5FF4-43ED-99CF-C061-13391C907BDE}"/>
              </a:ext>
              <a:ext uri="{C183D7F6-B498-43B3-948B-1728B52AA6E4}">
                <adec:decorative xmlns:adec="http://schemas.microsoft.com/office/drawing/2017/decorative" val="1"/>
              </a:ext>
            </a:extLst>
          </p:cNvPr>
          <p:cNvSpPr/>
          <p:nvPr/>
        </p:nvSpPr>
        <p:spPr>
          <a:xfrm>
            <a:off x="9182100" y="1272489"/>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Heart organ with solid fill">
            <a:extLst>
              <a:ext uri="{FF2B5EF4-FFF2-40B4-BE49-F238E27FC236}">
                <a16:creationId xmlns:a16="http://schemas.microsoft.com/office/drawing/2014/main" id="{54791C54-F80E-932B-53A8-65A1245448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281258" y="1378724"/>
            <a:ext cx="843817" cy="843817"/>
          </a:xfrm>
          <a:prstGeom prst="rect">
            <a:avLst/>
          </a:prstGeom>
        </p:spPr>
      </p:pic>
    </p:spTree>
    <p:extLst>
      <p:ext uri="{BB962C8B-B14F-4D97-AF65-F5344CB8AC3E}">
        <p14:creationId xmlns:p14="http://schemas.microsoft.com/office/powerpoint/2010/main" val="1190802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a:xfrm>
            <a:off x="838200" y="365125"/>
            <a:ext cx="9566189" cy="660111"/>
          </a:xfrm>
        </p:spPr>
        <p:txBody>
          <a:bodyPr/>
          <a:lstStyle/>
          <a:p>
            <a:r>
              <a:rPr lang="en-US" dirty="0"/>
              <a:t>Special Populations: </a:t>
            </a:r>
            <a:r>
              <a:rPr lang="en-US" dirty="0">
                <a:latin typeface="Lub Dub Medium" panose="020B0603030403020204" pitchFamily="34" charset="0"/>
              </a:rPr>
              <a:t>Spontaneous Coronary Artery Dissection</a:t>
            </a:r>
          </a:p>
        </p:txBody>
      </p:sp>
      <p:sp>
        <p:nvSpPr>
          <p:cNvPr id="8" name="TextBox 7">
            <a:extLst>
              <a:ext uri="{FF2B5EF4-FFF2-40B4-BE49-F238E27FC236}">
                <a16:creationId xmlns:a16="http://schemas.microsoft.com/office/drawing/2014/main" id="{50C13EF0-0BEF-6959-9677-74CE814983CE}"/>
              </a:ext>
              <a:ext uri="{C183D7F6-B498-43B3-948B-1728B52AA6E4}">
                <adec:decorative xmlns:adec="http://schemas.microsoft.com/office/drawing/2017/decorative" val="1"/>
              </a:ext>
            </a:extLst>
          </p:cNvPr>
          <p:cNvSpPr txBox="1"/>
          <p:nvPr/>
        </p:nvSpPr>
        <p:spPr>
          <a:xfrm>
            <a:off x="5734595" y="1556820"/>
            <a:ext cx="5368834" cy="67257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dirty="0">
              <a:latin typeface="Lub Dub Condensed" panose="020B0506030403020204" pitchFamily="34" charset="0"/>
            </a:endParaRPr>
          </a:p>
        </p:txBody>
      </p:sp>
      <p:sp>
        <p:nvSpPr>
          <p:cNvPr id="12" name="TextBox 11">
            <a:extLst>
              <a:ext uri="{FF2B5EF4-FFF2-40B4-BE49-F238E27FC236}">
                <a16:creationId xmlns:a16="http://schemas.microsoft.com/office/drawing/2014/main" id="{57BE2AFE-19D3-1BF9-B6F1-D82A07D0381F}"/>
              </a:ext>
              <a:ext uri="{C183D7F6-B498-43B3-948B-1728B52AA6E4}">
                <adec:decorative xmlns:adec="http://schemas.microsoft.com/office/drawing/2017/decorative" val="0"/>
              </a:ext>
            </a:extLst>
          </p:cNvPr>
          <p:cNvSpPr txBox="1"/>
          <p:nvPr/>
        </p:nvSpPr>
        <p:spPr>
          <a:xfrm>
            <a:off x="5736269" y="1558494"/>
            <a:ext cx="5368834" cy="67257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Spontaneous Coronary Artery Dissection </a:t>
            </a:r>
          </a:p>
        </p:txBody>
      </p:sp>
      <p:graphicFrame>
        <p:nvGraphicFramePr>
          <p:cNvPr id="7" name="Content Placeholder 5">
            <a:extLst>
              <a:ext uri="{FF2B5EF4-FFF2-40B4-BE49-F238E27FC236}">
                <a16:creationId xmlns:a16="http://schemas.microsoft.com/office/drawing/2014/main" id="{96E425B7-5367-6925-2681-DED06AE794B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506860793"/>
              </p:ext>
            </p:extLst>
          </p:nvPr>
        </p:nvGraphicFramePr>
        <p:xfrm>
          <a:off x="5721529" y="2278258"/>
          <a:ext cx="5399316" cy="2990379"/>
        </p:xfrm>
        <a:graphic>
          <a:graphicData uri="http://schemas.openxmlformats.org/drawingml/2006/table">
            <a:tbl>
              <a:tblPr firstRow="1" bandRow="1">
                <a:tableStyleId>{5C22544A-7EE6-4342-B048-85BDC9FD1C3A}</a:tableStyleId>
              </a:tblPr>
              <a:tblGrid>
                <a:gridCol w="808531">
                  <a:extLst>
                    <a:ext uri="{9D8B030D-6E8A-4147-A177-3AD203B41FA5}">
                      <a16:colId xmlns:a16="http://schemas.microsoft.com/office/drawing/2014/main" val="2649235253"/>
                    </a:ext>
                  </a:extLst>
                </a:gridCol>
                <a:gridCol w="4590785">
                  <a:extLst>
                    <a:ext uri="{9D8B030D-6E8A-4147-A177-3AD203B41FA5}">
                      <a16:colId xmlns:a16="http://schemas.microsoft.com/office/drawing/2014/main" val="3265590656"/>
                    </a:ext>
                  </a:extLst>
                </a:gridCol>
              </a:tblGrid>
              <a:tr h="3517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9357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Counseling should be provided regarding potential triggers and risk of SCAD recurrence.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021910">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Evaluation for underlying vasculopathies is reasonable to identify abnormalities in other vascular beds.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823168">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Beta-blocker therapy may be reasonable to reduce incidence of recurrent SCAD.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bl>
          </a:graphicData>
        </a:graphic>
      </p:graphicFrame>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3549479" y="5958098"/>
            <a:ext cx="5093043" cy="257351"/>
          </a:xfrm>
        </p:spPr>
        <p:txBody>
          <a:bodyPr/>
          <a:lstStyle/>
          <a:p>
            <a:pPr algn="ctr"/>
            <a:r>
              <a:rPr lang="en-US" b="1" dirty="0"/>
              <a:t>Abbreviation: </a:t>
            </a:r>
            <a:r>
              <a:rPr lang="en-US" dirty="0"/>
              <a:t>SCAD indicates spontaneous coronary artery dissection. </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pic>
        <p:nvPicPr>
          <p:cNvPr id="13" name="Picture 12">
            <a:extLst>
              <a:ext uri="{FF2B5EF4-FFF2-40B4-BE49-F238E27FC236}">
                <a16:creationId xmlns:a16="http://schemas.microsoft.com/office/drawing/2014/main" id="{25B677F5-B002-52DA-861C-ACF12C97748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1546190"/>
            <a:ext cx="5285433" cy="3792682"/>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1932135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Special Populations: </a:t>
            </a:r>
            <a:r>
              <a:rPr lang="en-US" dirty="0">
                <a:latin typeface="Lub Dub Medium" panose="020B0603030403020204" pitchFamily="34" charset="0"/>
              </a:rPr>
              <a:t>Nonobstructive Coronary Arteries and Microvascular Angina</a:t>
            </a:r>
          </a:p>
        </p:txBody>
      </p:sp>
      <p:sp>
        <p:nvSpPr>
          <p:cNvPr id="6" name="TextBox 5">
            <a:extLst>
              <a:ext uri="{FF2B5EF4-FFF2-40B4-BE49-F238E27FC236}">
                <a16:creationId xmlns:a16="http://schemas.microsoft.com/office/drawing/2014/main" id="{53499E2C-F3B7-18FB-EFE2-7AB2E9F6AEC5}"/>
              </a:ext>
              <a:ext uri="{C183D7F6-B498-43B3-948B-1728B52AA6E4}">
                <adec:decorative xmlns:adec="http://schemas.microsoft.com/office/drawing/2017/decorative" val="1"/>
              </a:ext>
            </a:extLst>
          </p:cNvPr>
          <p:cNvSpPr txBox="1"/>
          <p:nvPr/>
        </p:nvSpPr>
        <p:spPr>
          <a:xfrm>
            <a:off x="853440" y="1271451"/>
            <a:ext cx="3335383" cy="34747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dirty="0">
              <a:latin typeface="Lub Dub Condensed" panose="020B0506030403020204" pitchFamily="34" charset="0"/>
            </a:endParaRPr>
          </a:p>
        </p:txBody>
      </p:sp>
      <p:cxnSp>
        <p:nvCxnSpPr>
          <p:cNvPr id="8" name="Elbow Connector 79">
            <a:extLst>
              <a:ext uri="{FF2B5EF4-FFF2-40B4-BE49-F238E27FC236}">
                <a16:creationId xmlns:a16="http://schemas.microsoft.com/office/drawing/2014/main" id="{FEA44D9D-5FF0-1D7D-ED1C-1519146277E6}"/>
              </a:ext>
              <a:ext uri="{C183D7F6-B498-43B3-948B-1728B52AA6E4}">
                <adec:decorative xmlns:adec="http://schemas.microsoft.com/office/drawing/2017/decorative" val="1"/>
              </a:ext>
            </a:extLst>
          </p:cNvPr>
          <p:cNvCxnSpPr>
            <a:cxnSpLocks/>
            <a:stCxn id="6" idx="2"/>
            <a:endCxn id="10" idx="0"/>
          </p:cNvCxnSpPr>
          <p:nvPr/>
        </p:nvCxnSpPr>
        <p:spPr>
          <a:xfrm rot="5400000">
            <a:off x="1891139" y="1301298"/>
            <a:ext cx="312369" cy="94761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Elbow Connector 79">
            <a:extLst>
              <a:ext uri="{FF2B5EF4-FFF2-40B4-BE49-F238E27FC236}">
                <a16:creationId xmlns:a16="http://schemas.microsoft.com/office/drawing/2014/main" id="{401CA904-05C3-FFBB-26CF-CA4C51D49810}"/>
              </a:ext>
              <a:ext uri="{C183D7F6-B498-43B3-948B-1728B52AA6E4}">
                <adec:decorative xmlns:adec="http://schemas.microsoft.com/office/drawing/2017/decorative" val="1"/>
              </a:ext>
            </a:extLst>
          </p:cNvPr>
          <p:cNvCxnSpPr>
            <a:cxnSpLocks/>
            <a:stCxn id="6" idx="2"/>
            <a:endCxn id="12" idx="0"/>
          </p:cNvCxnSpPr>
          <p:nvPr/>
        </p:nvCxnSpPr>
        <p:spPr>
          <a:xfrm rot="16200000" flipH="1">
            <a:off x="2829488" y="1310566"/>
            <a:ext cx="312369" cy="92908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C0EA63-2DC6-E732-2167-FB1EF925B1D3}"/>
              </a:ext>
              <a:ext uri="{C183D7F6-B498-43B3-948B-1728B52AA6E4}">
                <adec:decorative xmlns:adec="http://schemas.microsoft.com/office/drawing/2017/decorative" val="1"/>
              </a:ext>
            </a:extLst>
          </p:cNvPr>
          <p:cNvSpPr txBox="1"/>
          <p:nvPr/>
        </p:nvSpPr>
        <p:spPr>
          <a:xfrm>
            <a:off x="838168" y="1931292"/>
            <a:ext cx="1470690" cy="27633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p>
        </p:txBody>
      </p:sp>
      <p:sp>
        <p:nvSpPr>
          <p:cNvPr id="11" name="Round Same Side Corner Rectangle 60">
            <a:extLst>
              <a:ext uri="{FF2B5EF4-FFF2-40B4-BE49-F238E27FC236}">
                <a16:creationId xmlns:a16="http://schemas.microsoft.com/office/drawing/2014/main" id="{3824BA15-1692-1F8C-34CD-6237C537C616}"/>
              </a:ext>
              <a:ext uri="{C183D7F6-B498-43B3-948B-1728B52AA6E4}">
                <adec:decorative xmlns:adec="http://schemas.microsoft.com/office/drawing/2017/decorative" val="1"/>
              </a:ext>
            </a:extLst>
          </p:cNvPr>
          <p:cNvSpPr/>
          <p:nvPr/>
        </p:nvSpPr>
        <p:spPr>
          <a:xfrm>
            <a:off x="840380" y="2208055"/>
            <a:ext cx="1467392" cy="500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Lub Dub Condensed" panose="020B0506030403020204"/>
            </a:endParaRPr>
          </a:p>
        </p:txBody>
      </p:sp>
      <p:sp>
        <p:nvSpPr>
          <p:cNvPr id="12" name="TextBox 11">
            <a:extLst>
              <a:ext uri="{FF2B5EF4-FFF2-40B4-BE49-F238E27FC236}">
                <a16:creationId xmlns:a16="http://schemas.microsoft.com/office/drawing/2014/main" id="{9853A218-2D2D-36D8-AE7F-2C2928A2FD15}"/>
              </a:ext>
              <a:ext uri="{C183D7F6-B498-43B3-948B-1728B52AA6E4}">
                <adec:decorative xmlns:adec="http://schemas.microsoft.com/office/drawing/2017/decorative" val="1"/>
              </a:ext>
            </a:extLst>
          </p:cNvPr>
          <p:cNvSpPr txBox="1"/>
          <p:nvPr/>
        </p:nvSpPr>
        <p:spPr>
          <a:xfrm>
            <a:off x="2714868" y="1931292"/>
            <a:ext cx="1470690" cy="27633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p>
        </p:txBody>
      </p:sp>
      <p:sp>
        <p:nvSpPr>
          <p:cNvPr id="13" name="Round Same Side Corner Rectangle 60">
            <a:extLst>
              <a:ext uri="{FF2B5EF4-FFF2-40B4-BE49-F238E27FC236}">
                <a16:creationId xmlns:a16="http://schemas.microsoft.com/office/drawing/2014/main" id="{1F67CDC9-3253-DBBE-7169-6053DCCD722C}"/>
              </a:ext>
              <a:ext uri="{C183D7F6-B498-43B3-948B-1728B52AA6E4}">
                <adec:decorative xmlns:adec="http://schemas.microsoft.com/office/drawing/2017/decorative" val="1"/>
              </a:ext>
            </a:extLst>
          </p:cNvPr>
          <p:cNvSpPr/>
          <p:nvPr/>
        </p:nvSpPr>
        <p:spPr>
          <a:xfrm>
            <a:off x="2717080" y="2208055"/>
            <a:ext cx="1467392" cy="500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15" name="TextBox 14">
            <a:extLst>
              <a:ext uri="{FF2B5EF4-FFF2-40B4-BE49-F238E27FC236}">
                <a16:creationId xmlns:a16="http://schemas.microsoft.com/office/drawing/2014/main" id="{EEF3F873-583D-9C1C-1B02-53C9D436EE04}"/>
              </a:ext>
              <a:ext uri="{C183D7F6-B498-43B3-948B-1728B52AA6E4}">
                <adec:decorative xmlns:adec="http://schemas.microsoft.com/office/drawing/2017/decorative" val="1"/>
              </a:ext>
            </a:extLst>
          </p:cNvPr>
          <p:cNvSpPr txBox="1"/>
          <p:nvPr/>
        </p:nvSpPr>
        <p:spPr>
          <a:xfrm>
            <a:off x="843673" y="2917371"/>
            <a:ext cx="10503595" cy="34813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dirty="0">
              <a:latin typeface="Lub Dub Condensed" panose="020B0506030403020204" pitchFamily="34" charset="0"/>
            </a:endParaRPr>
          </a:p>
        </p:txBody>
      </p:sp>
      <p:sp>
        <p:nvSpPr>
          <p:cNvPr id="27" name="TextBox 26">
            <a:extLst>
              <a:ext uri="{FF2B5EF4-FFF2-40B4-BE49-F238E27FC236}">
                <a16:creationId xmlns:a16="http://schemas.microsoft.com/office/drawing/2014/main" id="{8638F51C-A879-06BF-A4B4-1E466683A7DD}"/>
              </a:ext>
              <a:ext uri="{C183D7F6-B498-43B3-948B-1728B52AA6E4}">
                <adec:decorative xmlns:adec="http://schemas.microsoft.com/office/drawing/2017/decorative" val="1"/>
              </a:ext>
            </a:extLst>
          </p:cNvPr>
          <p:cNvSpPr txBox="1"/>
          <p:nvPr/>
        </p:nvSpPr>
        <p:spPr>
          <a:xfrm>
            <a:off x="5251268" y="1275806"/>
            <a:ext cx="5551714" cy="34813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dirty="0">
              <a:latin typeface="Lub Dub Condensed" panose="020B0506030403020204" pitchFamily="34" charset="0"/>
            </a:endParaRPr>
          </a:p>
        </p:txBody>
      </p:sp>
      <p:sp>
        <p:nvSpPr>
          <p:cNvPr id="30" name="Round Same Side Corner Rectangle 60">
            <a:extLst>
              <a:ext uri="{FF2B5EF4-FFF2-40B4-BE49-F238E27FC236}">
                <a16:creationId xmlns:a16="http://schemas.microsoft.com/office/drawing/2014/main" id="{2DD45EE1-280F-52F6-F0C4-258BC17AC536}"/>
              </a:ext>
              <a:ext uri="{C183D7F6-B498-43B3-948B-1728B52AA6E4}">
                <adec:decorative xmlns:adec="http://schemas.microsoft.com/office/drawing/2017/decorative" val="1"/>
              </a:ext>
            </a:extLst>
          </p:cNvPr>
          <p:cNvSpPr/>
          <p:nvPr/>
        </p:nvSpPr>
        <p:spPr>
          <a:xfrm>
            <a:off x="5246919" y="1655061"/>
            <a:ext cx="5551709" cy="86171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33" name="TextBox 32">
            <a:extLst>
              <a:ext uri="{FF2B5EF4-FFF2-40B4-BE49-F238E27FC236}">
                <a16:creationId xmlns:a16="http://schemas.microsoft.com/office/drawing/2014/main" id="{84F8D9A1-53A3-8C96-55AA-5FC069E153C4}"/>
              </a:ext>
              <a:ext uri="{C183D7F6-B498-43B3-948B-1728B52AA6E4}">
                <adec:decorative xmlns:adec="http://schemas.microsoft.com/office/drawing/2017/decorative" val="0"/>
              </a:ext>
            </a:extLst>
          </p:cNvPr>
          <p:cNvSpPr txBox="1"/>
          <p:nvPr/>
        </p:nvSpPr>
        <p:spPr>
          <a:xfrm>
            <a:off x="845064" y="1273126"/>
            <a:ext cx="3335383" cy="34747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Microvascular angina</a:t>
            </a:r>
          </a:p>
        </p:txBody>
      </p:sp>
      <p:sp>
        <p:nvSpPr>
          <p:cNvPr id="34" name="TextBox 33">
            <a:extLst>
              <a:ext uri="{FF2B5EF4-FFF2-40B4-BE49-F238E27FC236}">
                <a16:creationId xmlns:a16="http://schemas.microsoft.com/office/drawing/2014/main" id="{F6E21861-1447-F59E-AC01-A132FA6B66C8}"/>
              </a:ext>
              <a:ext uri="{C183D7F6-B498-43B3-948B-1728B52AA6E4}">
                <adec:decorative xmlns:adec="http://schemas.microsoft.com/office/drawing/2017/decorative" val="0"/>
              </a:ext>
            </a:extLst>
          </p:cNvPr>
          <p:cNvSpPr txBox="1"/>
          <p:nvPr/>
        </p:nvSpPr>
        <p:spPr>
          <a:xfrm>
            <a:off x="829792" y="1932967"/>
            <a:ext cx="1470690" cy="276331"/>
          </a:xfrm>
          <a:prstGeom prst="rect">
            <a:avLst/>
          </a:prstGeom>
          <a:no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Definitive </a:t>
            </a:r>
          </a:p>
        </p:txBody>
      </p:sp>
      <p:sp>
        <p:nvSpPr>
          <p:cNvPr id="35" name="Round Same Side Corner Rectangle 60">
            <a:extLst>
              <a:ext uri="{FF2B5EF4-FFF2-40B4-BE49-F238E27FC236}">
                <a16:creationId xmlns:a16="http://schemas.microsoft.com/office/drawing/2014/main" id="{FC8FDEB4-3880-8F50-A7ED-7005F13A6778}"/>
              </a:ext>
              <a:ext uri="{C183D7F6-B498-43B3-948B-1728B52AA6E4}">
                <adec:decorative xmlns:adec="http://schemas.microsoft.com/office/drawing/2017/decorative" val="0"/>
              </a:ext>
            </a:extLst>
          </p:cNvPr>
          <p:cNvSpPr/>
          <p:nvPr/>
        </p:nvSpPr>
        <p:spPr>
          <a:xfrm>
            <a:off x="832004" y="2209730"/>
            <a:ext cx="1467392" cy="50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All 4 </a:t>
            </a:r>
            <a:r>
              <a:rPr lang="en-US" sz="1400" dirty="0">
                <a:solidFill>
                  <a:schemeClr val="tx1"/>
                </a:solidFill>
                <a:latin typeface="Lub Dub Condensed" panose="020B0506030403020204"/>
              </a:rPr>
              <a:t>criteria from table below met</a:t>
            </a:r>
          </a:p>
        </p:txBody>
      </p:sp>
      <p:sp>
        <p:nvSpPr>
          <p:cNvPr id="36" name="TextBox 35">
            <a:extLst>
              <a:ext uri="{FF2B5EF4-FFF2-40B4-BE49-F238E27FC236}">
                <a16:creationId xmlns:a16="http://schemas.microsoft.com/office/drawing/2014/main" id="{574DF886-1E59-9738-DEFD-23A1E8FE2048}"/>
              </a:ext>
              <a:ext uri="{C183D7F6-B498-43B3-948B-1728B52AA6E4}">
                <adec:decorative xmlns:adec="http://schemas.microsoft.com/office/drawing/2017/decorative" val="0"/>
              </a:ext>
            </a:extLst>
          </p:cNvPr>
          <p:cNvSpPr txBox="1"/>
          <p:nvPr/>
        </p:nvSpPr>
        <p:spPr>
          <a:xfrm>
            <a:off x="2706492" y="1932967"/>
            <a:ext cx="1470690" cy="276331"/>
          </a:xfrm>
          <a:prstGeom prst="rect">
            <a:avLst/>
          </a:prstGeom>
          <a:no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Suspected</a:t>
            </a:r>
          </a:p>
        </p:txBody>
      </p:sp>
      <p:sp>
        <p:nvSpPr>
          <p:cNvPr id="37" name="Round Same Side Corner Rectangle 60">
            <a:extLst>
              <a:ext uri="{FF2B5EF4-FFF2-40B4-BE49-F238E27FC236}">
                <a16:creationId xmlns:a16="http://schemas.microsoft.com/office/drawing/2014/main" id="{927AF264-1366-F973-701D-B10F85437634}"/>
              </a:ext>
              <a:ext uri="{C183D7F6-B498-43B3-948B-1728B52AA6E4}">
                <adec:decorative xmlns:adec="http://schemas.microsoft.com/office/drawing/2017/decorative" val="0"/>
              </a:ext>
            </a:extLst>
          </p:cNvPr>
          <p:cNvSpPr/>
          <p:nvPr/>
        </p:nvSpPr>
        <p:spPr>
          <a:xfrm>
            <a:off x="2708704" y="2209730"/>
            <a:ext cx="1467392" cy="500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Criteria</a:t>
            </a:r>
            <a:r>
              <a:rPr lang="en-US" sz="1400" b="1" dirty="0">
                <a:solidFill>
                  <a:schemeClr val="tx1"/>
                </a:solidFill>
                <a:latin typeface="Lub Dub Condensed" panose="020B0506030403020204"/>
              </a:rPr>
              <a:t> 1 + 2 </a:t>
            </a:r>
            <a:r>
              <a:rPr lang="en-US" sz="1400" dirty="0">
                <a:solidFill>
                  <a:schemeClr val="tx1"/>
                </a:solidFill>
                <a:latin typeface="Lub Dub Condensed" panose="020B0506030403020204"/>
              </a:rPr>
              <a:t>met, but only </a:t>
            </a:r>
            <a:r>
              <a:rPr lang="en-US" sz="1400" b="1" dirty="0">
                <a:solidFill>
                  <a:schemeClr val="tx1"/>
                </a:solidFill>
                <a:latin typeface="Lub Dub Condensed" panose="020B0506030403020204"/>
              </a:rPr>
              <a:t>3 OR 4 </a:t>
            </a:r>
          </a:p>
        </p:txBody>
      </p:sp>
      <p:sp>
        <p:nvSpPr>
          <p:cNvPr id="39" name="TextBox 38">
            <a:extLst>
              <a:ext uri="{FF2B5EF4-FFF2-40B4-BE49-F238E27FC236}">
                <a16:creationId xmlns:a16="http://schemas.microsoft.com/office/drawing/2014/main" id="{5C243D79-3C61-12CD-ED2E-FE0E356D0CA3}"/>
              </a:ext>
              <a:ext uri="{C183D7F6-B498-43B3-948B-1728B52AA6E4}">
                <adec:decorative xmlns:adec="http://schemas.microsoft.com/office/drawing/2017/decorative" val="0"/>
              </a:ext>
            </a:extLst>
          </p:cNvPr>
          <p:cNvSpPr txBox="1"/>
          <p:nvPr/>
        </p:nvSpPr>
        <p:spPr>
          <a:xfrm>
            <a:off x="5242892" y="1277481"/>
            <a:ext cx="5551714" cy="34813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Ischemia with Nonobstructive Coronary Arteries</a:t>
            </a:r>
          </a:p>
        </p:txBody>
      </p:sp>
      <p:sp>
        <p:nvSpPr>
          <p:cNvPr id="40" name="Round Same Side Corner Rectangle 60">
            <a:extLst>
              <a:ext uri="{FF2B5EF4-FFF2-40B4-BE49-F238E27FC236}">
                <a16:creationId xmlns:a16="http://schemas.microsoft.com/office/drawing/2014/main" id="{6C76DD76-B6AD-FFFF-2B50-1C71CF310FEA}"/>
              </a:ext>
              <a:ext uri="{C183D7F6-B498-43B3-948B-1728B52AA6E4}">
                <adec:decorative xmlns:adec="http://schemas.microsoft.com/office/drawing/2017/decorative" val="0"/>
              </a:ext>
            </a:extLst>
          </p:cNvPr>
          <p:cNvSpPr/>
          <p:nvPr/>
        </p:nvSpPr>
        <p:spPr>
          <a:xfrm>
            <a:off x="5238543" y="1656736"/>
            <a:ext cx="5551709" cy="861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A strategy of stratified medical therapy guided by invasive coronary physiologic testing can be useful for improving angina severity and quality of life. (Class 2a) </a:t>
            </a:r>
          </a:p>
        </p:txBody>
      </p:sp>
      <p:sp>
        <p:nvSpPr>
          <p:cNvPr id="38" name="TextBox 37">
            <a:extLst>
              <a:ext uri="{FF2B5EF4-FFF2-40B4-BE49-F238E27FC236}">
                <a16:creationId xmlns:a16="http://schemas.microsoft.com/office/drawing/2014/main" id="{BE7B197F-90B2-3F52-E884-D298AB0F5113}"/>
              </a:ext>
              <a:ext uri="{C183D7F6-B498-43B3-948B-1728B52AA6E4}">
                <adec:decorative xmlns:adec="http://schemas.microsoft.com/office/drawing/2017/decorative" val="0"/>
              </a:ext>
            </a:extLst>
          </p:cNvPr>
          <p:cNvSpPr txBox="1"/>
          <p:nvPr/>
        </p:nvSpPr>
        <p:spPr>
          <a:xfrm>
            <a:off x="835297" y="2919046"/>
            <a:ext cx="10503595" cy="34813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Clinical Criteria for Suspecting Microvascular Angina</a:t>
            </a:r>
          </a:p>
        </p:txBody>
      </p:sp>
      <p:graphicFrame>
        <p:nvGraphicFramePr>
          <p:cNvPr id="14" name="Content Placeholder 5">
            <a:extLst>
              <a:ext uri="{FF2B5EF4-FFF2-40B4-BE49-F238E27FC236}">
                <a16:creationId xmlns:a16="http://schemas.microsoft.com/office/drawing/2014/main" id="{7F7EFE77-14F0-563C-1BCB-DC63D4DA46F5}"/>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973504381"/>
              </p:ext>
            </p:extLst>
          </p:nvPr>
        </p:nvGraphicFramePr>
        <p:xfrm>
          <a:off x="836023" y="3262119"/>
          <a:ext cx="10519954" cy="2507310"/>
        </p:xfrm>
        <a:graphic>
          <a:graphicData uri="http://schemas.openxmlformats.org/drawingml/2006/table">
            <a:tbl>
              <a:tblPr firstRow="1" bandRow="1">
                <a:tableStyleId>{5C22544A-7EE6-4342-B048-85BDC9FD1C3A}</a:tableStyleId>
              </a:tblPr>
              <a:tblGrid>
                <a:gridCol w="896983">
                  <a:extLst>
                    <a:ext uri="{9D8B030D-6E8A-4147-A177-3AD203B41FA5}">
                      <a16:colId xmlns:a16="http://schemas.microsoft.com/office/drawing/2014/main" val="2649235253"/>
                    </a:ext>
                  </a:extLst>
                </a:gridCol>
                <a:gridCol w="2360023">
                  <a:extLst>
                    <a:ext uri="{9D8B030D-6E8A-4147-A177-3AD203B41FA5}">
                      <a16:colId xmlns:a16="http://schemas.microsoft.com/office/drawing/2014/main" val="3265590656"/>
                    </a:ext>
                  </a:extLst>
                </a:gridCol>
                <a:gridCol w="7262948">
                  <a:extLst>
                    <a:ext uri="{9D8B030D-6E8A-4147-A177-3AD203B41FA5}">
                      <a16:colId xmlns:a16="http://schemas.microsoft.com/office/drawing/2014/main" val="416111880"/>
                    </a:ext>
                  </a:extLst>
                </a:gridCol>
              </a:tblGrid>
              <a:tr h="29077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CRITERIA</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EVIDENCE</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l">
                        <a:lnSpc>
                          <a:spcPct val="100000"/>
                        </a:lnSpc>
                        <a:spcBef>
                          <a:spcPts val="275"/>
                        </a:spcBef>
                      </a:pPr>
                      <a:r>
                        <a:rPr lang="en-US" sz="1400" dirty="0">
                          <a:solidFill>
                            <a:schemeClr val="bg1"/>
                          </a:solidFill>
                          <a:latin typeface="Lub Dub Condensed" panose="020B0506030403020204" pitchFamily="34" charset="0"/>
                          <a:cs typeface="Arial" panose="020B0604020202020204" pitchFamily="34" charset="0"/>
                        </a:rPr>
                        <a:t>DIAGNOSTIC PARAMETERS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08188">
                <a:tc>
                  <a:txBody>
                    <a:bodyPr/>
                    <a:lstStyle/>
                    <a:p>
                      <a:pPr algn="ctr">
                        <a:lnSpc>
                          <a:spcPct val="100000"/>
                        </a:lnSpc>
                      </a:pPr>
                      <a:r>
                        <a:rPr lang="en-US" sz="1600" b="1" dirty="0">
                          <a:latin typeface="Lub Dub Condensed" panose="020B0506030403020204" pitchFamily="34" charset="0"/>
                          <a:cs typeface="Arial"/>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nSpc>
                          <a:spcPct val="100000"/>
                        </a:lnSpc>
                      </a:pPr>
                      <a:r>
                        <a:rPr lang="en-US" sz="1200" dirty="0">
                          <a:latin typeface="Lub Dub Condensed" panose="020B0506030403020204" pitchFamily="34" charset="0"/>
                          <a:cs typeface="Arial"/>
                        </a:rPr>
                        <a:t>Symptoms of myocardial ischemia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00000"/>
                        </a:lnSpc>
                        <a:spcBef>
                          <a:spcPts val="0"/>
                        </a:spcBef>
                        <a:spcAft>
                          <a:spcPts val="800"/>
                        </a:spcAft>
                      </a:pPr>
                      <a:r>
                        <a:rPr lang="en-US" sz="1200" dirty="0">
                          <a:effectLst/>
                          <a:latin typeface="Lub Dub Condensed" panose="020B0506030403020204" pitchFamily="34" charset="0"/>
                          <a:ea typeface="Times New Roman"/>
                          <a:cs typeface="Arial"/>
                        </a:rPr>
                        <a:t>Effort or rest angina; exertional dyspnea</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459901216"/>
                  </a:ext>
                </a:extLst>
              </a:tr>
              <a:tr h="469297">
                <a:tc>
                  <a:txBody>
                    <a:bodyPr/>
                    <a:lstStyle/>
                    <a:p>
                      <a:pPr algn="ctr">
                        <a:lnSpc>
                          <a:spcPct val="100000"/>
                        </a:lnSpc>
                      </a:pPr>
                      <a:r>
                        <a:rPr lang="en-US" sz="1600" b="1" dirty="0">
                          <a:latin typeface="Lub Dub Condensed" panose="020B0506030403020204" pitchFamily="34" charset="0"/>
                          <a:cs typeface="Arial"/>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0000"/>
                        </a:lnSpc>
                        <a:spcBef>
                          <a:spcPts val="0"/>
                        </a:spcBef>
                        <a:spcAft>
                          <a:spcPts val="800"/>
                        </a:spcAft>
                      </a:pPr>
                      <a:r>
                        <a:rPr lang="en-US" sz="1200" dirty="0">
                          <a:effectLst/>
                          <a:latin typeface="Lub Dub Condensed" panose="020B0506030403020204" pitchFamily="34" charset="0"/>
                          <a:ea typeface="Times New Roman"/>
                          <a:cs typeface="Arial"/>
                        </a:rPr>
                        <a:t>Absence of obstructive CAD (&lt;50% diameter reduction or FFR &gt;0.80)</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0000"/>
                        </a:lnSpc>
                        <a:spcBef>
                          <a:spcPts val="0"/>
                        </a:spcBef>
                        <a:spcAft>
                          <a:spcPts val="800"/>
                        </a:spcAft>
                      </a:pPr>
                      <a:r>
                        <a:rPr lang="en-US" sz="1200" dirty="0">
                          <a:effectLst/>
                          <a:latin typeface="Lub Dub Condensed" panose="020B0506030403020204" pitchFamily="34" charset="0"/>
                          <a:ea typeface="Times New Roman"/>
                          <a:cs typeface="Arial"/>
                        </a:rPr>
                        <a:t>Coronary CTA; invasive coronary angiography</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574765">
                <a:tc>
                  <a:txBody>
                    <a:bodyPr/>
                    <a:lstStyle/>
                    <a:p>
                      <a:pPr algn="ctr">
                        <a:lnSpc>
                          <a:spcPct val="100000"/>
                        </a:lnSpc>
                      </a:pPr>
                      <a:r>
                        <a:rPr lang="en-US" sz="1600" b="1" dirty="0">
                          <a:latin typeface="Lub Dub Condensed" panose="020B0506030403020204" pitchFamily="34" charset="0"/>
                          <a:cs typeface="Arial"/>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00000"/>
                        </a:lnSpc>
                        <a:spcBef>
                          <a:spcPts val="0"/>
                        </a:spcBef>
                        <a:spcAft>
                          <a:spcPts val="800"/>
                        </a:spcAft>
                      </a:pPr>
                      <a:r>
                        <a:rPr lang="en-US" sz="1200" dirty="0">
                          <a:effectLst/>
                          <a:latin typeface="Lub Dub Condensed" panose="020B0506030403020204" pitchFamily="34" charset="0"/>
                          <a:ea typeface="Times New Roman"/>
                          <a:cs typeface="Arial"/>
                        </a:rPr>
                        <a:t>Objective evidence of myocardial ischemia</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nSpc>
                          <a:spcPct val="100000"/>
                        </a:lnSpc>
                      </a:pPr>
                      <a:r>
                        <a:rPr lang="en-US" sz="1200" dirty="0">
                          <a:latin typeface="Lub Dub Condensed" panose="020B0506030403020204" pitchFamily="34" charset="0"/>
                          <a:cs typeface="Arial"/>
                        </a:rPr>
                        <a:t>Ischemic ECG changes during an episode of chest pain; stress-induced chest pain and/or ischemic ECG changes in the presence of absence of transient/reversible abnormal myocardial perfusion and/or wall motion abnormality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617294883"/>
                  </a:ext>
                </a:extLst>
              </a:tr>
              <a:tr h="823168">
                <a:tc>
                  <a:txBody>
                    <a:bodyPr/>
                    <a:lstStyle/>
                    <a:p>
                      <a:pPr algn="ctr">
                        <a:lnSpc>
                          <a:spcPct val="100000"/>
                        </a:lnSpc>
                      </a:pPr>
                      <a:r>
                        <a:rPr lang="en-US" sz="1600" b="1" dirty="0">
                          <a:latin typeface="Lub Dub Condensed" panose="020B0506030403020204" pitchFamily="34" charset="0"/>
                          <a:cs typeface="Arial"/>
                        </a:rPr>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0000"/>
                        </a:lnSpc>
                        <a:spcBef>
                          <a:spcPts val="0"/>
                        </a:spcBef>
                        <a:spcAft>
                          <a:spcPts val="800"/>
                        </a:spcAft>
                      </a:pPr>
                      <a:r>
                        <a:rPr lang="en-US" sz="1200" dirty="0">
                          <a:effectLst/>
                          <a:latin typeface="Lub Dub Condensed" panose="020B0506030403020204" pitchFamily="34" charset="0"/>
                          <a:ea typeface="Times New Roman"/>
                          <a:cs typeface="Arial"/>
                        </a:rPr>
                        <a:t>Evidence of impaired coronary microvascular function</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100000"/>
                        </a:lnSpc>
                      </a:pPr>
                      <a:r>
                        <a:rPr lang="en-US" sz="1200" dirty="0">
                          <a:latin typeface="Lub Dub Condensed" panose="020B0506030403020204" pitchFamily="34" charset="0"/>
                          <a:cs typeface="Arial"/>
                        </a:rPr>
                        <a:t>Impaired coronary flow reserve (cut-off value depending on methodology between ≤0.20 and ≤0.25); coronary microvascular spasm, defined as reproduction of symptoms, ischemic ECG shifts but no epicardial spasm during acetylcholine testing; abnormal coronary microvascular resistance indices (eg, IMR &gt;25); coronary slow flow phenomenon, defined as TIMI frame count &gt;25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98081162"/>
                  </a:ext>
                </a:extLst>
              </a:tr>
            </a:tbl>
          </a:graphicData>
        </a:graphic>
      </p:graphicFrame>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433767" y="5857104"/>
            <a:ext cx="7324467" cy="358346"/>
          </a:xfrm>
        </p:spPr>
        <p:txBody>
          <a:bodyPr/>
          <a:lstStyle/>
          <a:p>
            <a:pPr algn="ctr"/>
            <a:r>
              <a:rPr lang="en-US" b="1" dirty="0"/>
              <a:t>Abbreviations: </a:t>
            </a:r>
            <a:r>
              <a:rPr lang="en-US" dirty="0"/>
              <a:t>CAD indicates coronary artery disease; CFR, coronary flow reserve; CTA, computed tomographic angiography; ECG, electrocardiogram; FFR, fractional flow reserve; and IMR, index of microcirculatory resistance. </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Tree>
    <p:extLst>
      <p:ext uri="{BB962C8B-B14F-4D97-AF65-F5344CB8AC3E}">
        <p14:creationId xmlns:p14="http://schemas.microsoft.com/office/powerpoint/2010/main" val="2016993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Special Populations with CCD: </a:t>
            </a:r>
            <a:br>
              <a:rPr lang="en-US" dirty="0"/>
            </a:br>
            <a:r>
              <a:rPr lang="en-US" dirty="0">
                <a:latin typeface="Lub Dub Medium" panose="020B0603030403020204" pitchFamily="34" charset="0"/>
              </a:rPr>
              <a:t>Young Adults and Cancer</a:t>
            </a:r>
          </a:p>
        </p:txBody>
      </p:sp>
      <p:sp>
        <p:nvSpPr>
          <p:cNvPr id="6" name="Round Same Side Corner Rectangle 60">
            <a:extLst>
              <a:ext uri="{FF2B5EF4-FFF2-40B4-BE49-F238E27FC236}">
                <a16:creationId xmlns:a16="http://schemas.microsoft.com/office/drawing/2014/main" id="{622F8434-31C3-E96B-25EC-193E5A09553C}"/>
              </a:ext>
              <a:ext uri="{C183D7F6-B498-43B3-948B-1728B52AA6E4}">
                <adec:decorative xmlns:adec="http://schemas.microsoft.com/office/drawing/2017/decorative" val="1"/>
              </a:ext>
            </a:extLst>
          </p:cNvPr>
          <p:cNvSpPr/>
          <p:nvPr/>
        </p:nvSpPr>
        <p:spPr>
          <a:xfrm>
            <a:off x="953102" y="4374291"/>
            <a:ext cx="4494596" cy="130569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b="1" dirty="0">
              <a:solidFill>
                <a:srgbClr val="292929"/>
              </a:solidFill>
              <a:latin typeface="Lub Dub Condensed" panose="020B0506030403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C809E35-C7B9-22A6-3561-AC440A0E07D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71777" y="1519882"/>
            <a:ext cx="4457246" cy="2730841"/>
          </a:xfrm>
          <a:prstGeom prst="rect">
            <a:avLst/>
          </a:prstGeom>
          <a:effectLst>
            <a:outerShdw blurRad="63500" sx="102000" sy="102000" algn="ctr" rotWithShape="0">
              <a:prstClr val="black">
                <a:alpha val="40000"/>
              </a:prstClr>
            </a:outerShdw>
          </a:effectLst>
        </p:spPr>
      </p:pic>
      <p:sp>
        <p:nvSpPr>
          <p:cNvPr id="8" name="Round Same Side Corner Rectangle 60">
            <a:extLst>
              <a:ext uri="{FF2B5EF4-FFF2-40B4-BE49-F238E27FC236}">
                <a16:creationId xmlns:a16="http://schemas.microsoft.com/office/drawing/2014/main" id="{5E8777F0-9D9E-59C7-82FE-BE9741D188C1}"/>
              </a:ext>
              <a:ext uri="{C183D7F6-B498-43B3-948B-1728B52AA6E4}">
                <adec:decorative xmlns:adec="http://schemas.microsoft.com/office/drawing/2017/decorative" val="1"/>
              </a:ext>
            </a:extLst>
          </p:cNvPr>
          <p:cNvSpPr/>
          <p:nvPr/>
        </p:nvSpPr>
        <p:spPr>
          <a:xfrm>
            <a:off x="6318421" y="4378410"/>
            <a:ext cx="4494596" cy="130569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b="1" dirty="0">
              <a:solidFill>
                <a:srgbClr val="292929"/>
              </a:solidFill>
              <a:latin typeface="Lub Dub Condensed" panose="020B0506030403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119DC69-CFCF-AE93-CCC4-880AD2694899}"/>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18421" y="1524000"/>
            <a:ext cx="4481384" cy="2739080"/>
          </a:xfrm>
          <a:prstGeom prst="rect">
            <a:avLst/>
          </a:prstGeom>
          <a:effectLst>
            <a:outerShdw blurRad="63500" sx="102000" sy="102000" algn="ctr" rotWithShape="0">
              <a:prstClr val="black">
                <a:alpha val="40000"/>
              </a:prstClr>
            </a:outerShdw>
          </a:effectLst>
        </p:spPr>
      </p:pic>
      <p:sp>
        <p:nvSpPr>
          <p:cNvPr id="14" name="Content Placeholder 2">
            <a:extLst>
              <a:ext uri="{FF2B5EF4-FFF2-40B4-BE49-F238E27FC236}">
                <a16:creationId xmlns:a16="http://schemas.microsoft.com/office/drawing/2014/main" id="{202D144D-7816-6E04-236C-FD73C850149F}"/>
              </a:ext>
              <a:ext uri="{C183D7F6-B498-43B3-948B-1728B52AA6E4}">
                <adec:decorative xmlns:adec="http://schemas.microsoft.com/office/drawing/2017/decorative" val="1"/>
              </a:ext>
            </a:extLst>
          </p:cNvPr>
          <p:cNvSpPr txBox="1">
            <a:spLocks/>
          </p:cNvSpPr>
          <p:nvPr/>
        </p:nvSpPr>
        <p:spPr>
          <a:xfrm>
            <a:off x="963828" y="3748668"/>
            <a:ext cx="4460788" cy="514412"/>
          </a:xfrm>
          <a:prstGeom prst="rect">
            <a:avLst/>
          </a:prstGeom>
          <a:solidFill>
            <a:srgbClr val="FFFFFF">
              <a:alpha val="96078"/>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800" dirty="0">
              <a:latin typeface="Lub Dub Heavy" panose="020B0903030403020204" pitchFamily="34" charset="0"/>
            </a:endParaRPr>
          </a:p>
        </p:txBody>
      </p:sp>
      <p:sp>
        <p:nvSpPr>
          <p:cNvPr id="15" name="Content Placeholder 2">
            <a:extLst>
              <a:ext uri="{FF2B5EF4-FFF2-40B4-BE49-F238E27FC236}">
                <a16:creationId xmlns:a16="http://schemas.microsoft.com/office/drawing/2014/main" id="{3FE89BD2-AD6F-A26B-E26F-BB883E65341F}"/>
              </a:ext>
              <a:ext uri="{C183D7F6-B498-43B3-948B-1728B52AA6E4}">
                <adec:decorative xmlns:adec="http://schemas.microsoft.com/office/drawing/2017/decorative" val="1"/>
              </a:ext>
            </a:extLst>
          </p:cNvPr>
          <p:cNvSpPr txBox="1">
            <a:spLocks/>
          </p:cNvSpPr>
          <p:nvPr/>
        </p:nvSpPr>
        <p:spPr>
          <a:xfrm>
            <a:off x="6314303" y="3748668"/>
            <a:ext cx="4497859" cy="514412"/>
          </a:xfrm>
          <a:prstGeom prst="rect">
            <a:avLst/>
          </a:prstGeom>
          <a:solidFill>
            <a:srgbClr val="FFFFFF">
              <a:alpha val="96078"/>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800" dirty="0">
              <a:latin typeface="Lub Dub Heavy" panose="020B0903030403020204" pitchFamily="34" charset="0"/>
            </a:endParaRPr>
          </a:p>
        </p:txBody>
      </p:sp>
      <p:sp>
        <p:nvSpPr>
          <p:cNvPr id="3" name="Content Placeholder 2">
            <a:extLst>
              <a:ext uri="{FF2B5EF4-FFF2-40B4-BE49-F238E27FC236}">
                <a16:creationId xmlns:a16="http://schemas.microsoft.com/office/drawing/2014/main" id="{87A8C199-DCC6-5A3E-D695-7CC806F66BA7}"/>
              </a:ext>
            </a:extLst>
          </p:cNvPr>
          <p:cNvSpPr txBox="1">
            <a:spLocks/>
          </p:cNvSpPr>
          <p:nvPr/>
        </p:nvSpPr>
        <p:spPr>
          <a:xfrm>
            <a:off x="955454" y="3760391"/>
            <a:ext cx="4460788" cy="51441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latin typeface="Lub Dub Heavy" panose="020B0903030403020204" pitchFamily="34" charset="0"/>
              </a:rPr>
              <a:t>Young Adults</a:t>
            </a:r>
          </a:p>
        </p:txBody>
      </p:sp>
      <p:sp>
        <p:nvSpPr>
          <p:cNvPr id="13" name="Round Same Side Corner Rectangle 60">
            <a:extLst>
              <a:ext uri="{FF2B5EF4-FFF2-40B4-BE49-F238E27FC236}">
                <a16:creationId xmlns:a16="http://schemas.microsoft.com/office/drawing/2014/main" id="{E144B3AE-E183-9E88-B322-F4C8394FCD53}"/>
              </a:ext>
              <a:ext uri="{C183D7F6-B498-43B3-948B-1728B52AA6E4}">
                <adec:decorative xmlns:adec="http://schemas.microsoft.com/office/drawing/2017/decorative" val="0"/>
              </a:ext>
            </a:extLst>
          </p:cNvPr>
          <p:cNvSpPr/>
          <p:nvPr/>
        </p:nvSpPr>
        <p:spPr>
          <a:xfrm>
            <a:off x="954777" y="4375965"/>
            <a:ext cx="4494596" cy="1305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b="1" dirty="0">
                <a:solidFill>
                  <a:srgbClr val="292929"/>
                </a:solidFill>
                <a:latin typeface="Lub Dub Condensed" panose="020B0506030403020204" pitchFamily="34" charset="0"/>
                <a:cs typeface="Arial" panose="020B0604020202020204" pitchFamily="34" charset="0"/>
              </a:rPr>
              <a:t>A strategy of stratified medical therapy guided by invasive coronary physiologic testing can be useful for improving angina severity and quality of life (Class 2a) </a:t>
            </a:r>
          </a:p>
        </p:txBody>
      </p:sp>
      <p:sp>
        <p:nvSpPr>
          <p:cNvPr id="10" name="Content Placeholder 2">
            <a:extLst>
              <a:ext uri="{FF2B5EF4-FFF2-40B4-BE49-F238E27FC236}">
                <a16:creationId xmlns:a16="http://schemas.microsoft.com/office/drawing/2014/main" id="{9D8BF277-4CC8-D1BB-8C41-05C82A377C87}"/>
              </a:ext>
            </a:extLst>
          </p:cNvPr>
          <p:cNvSpPr txBox="1">
            <a:spLocks/>
          </p:cNvSpPr>
          <p:nvPr/>
        </p:nvSpPr>
        <p:spPr>
          <a:xfrm>
            <a:off x="6305929" y="3760391"/>
            <a:ext cx="4497859" cy="51441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latin typeface="Lub Dub Heavy" panose="020B0903030403020204" pitchFamily="34" charset="0"/>
              </a:rPr>
              <a:t>Cancer</a:t>
            </a:r>
          </a:p>
        </p:txBody>
      </p:sp>
      <p:sp>
        <p:nvSpPr>
          <p:cNvPr id="16" name="Round Same Side Corner Rectangle 60">
            <a:extLst>
              <a:ext uri="{FF2B5EF4-FFF2-40B4-BE49-F238E27FC236}">
                <a16:creationId xmlns:a16="http://schemas.microsoft.com/office/drawing/2014/main" id="{0673A9BB-D9A3-EC7C-88F6-AA8E7D182CA9}"/>
              </a:ext>
              <a:ext uri="{C183D7F6-B498-43B3-948B-1728B52AA6E4}">
                <adec:decorative xmlns:adec="http://schemas.microsoft.com/office/drawing/2017/decorative" val="0"/>
              </a:ext>
            </a:extLst>
          </p:cNvPr>
          <p:cNvSpPr/>
          <p:nvPr/>
        </p:nvSpPr>
        <p:spPr>
          <a:xfrm>
            <a:off x="6320096" y="4380084"/>
            <a:ext cx="4494596" cy="1305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b="1" dirty="0">
                <a:solidFill>
                  <a:srgbClr val="292929"/>
                </a:solidFill>
                <a:latin typeface="Lub Dub Condensed" panose="020B0506030403020204" pitchFamily="34" charset="0"/>
                <a:cs typeface="Arial" panose="020B0604020202020204" pitchFamily="34" charset="0"/>
              </a:rPr>
              <a:t>Multi-disciplinary team including cardiology and oncology expertise is recommended to improve long-term cardiovascular disease outcomes (Class 1)</a:t>
            </a:r>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3549479" y="5958098"/>
            <a:ext cx="5093043" cy="257351"/>
          </a:xfrm>
        </p:spPr>
        <p:txBody>
          <a:bodyPr/>
          <a:lstStyle/>
          <a:p>
            <a:pPr algn="ctr"/>
            <a:r>
              <a:rPr lang="en-US" b="1" dirty="0"/>
              <a:t>Abbreviation: </a:t>
            </a:r>
            <a:r>
              <a:rPr lang="en-US" dirty="0"/>
              <a:t>CCD, chronic coronary disease.</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Tree>
    <p:extLst>
      <p:ext uri="{BB962C8B-B14F-4D97-AF65-F5344CB8AC3E}">
        <p14:creationId xmlns:p14="http://schemas.microsoft.com/office/powerpoint/2010/main" val="3039646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4925EE-C7C7-0ABF-5803-A067ECA390BD}"/>
              </a:ext>
              <a:ext uri="{C183D7F6-B498-43B3-948B-1728B52AA6E4}">
                <adec:decorative xmlns:adec="http://schemas.microsoft.com/office/drawing/2017/decorative" val="1"/>
              </a:ext>
            </a:extLst>
          </p:cNvPr>
          <p:cNvSpPr txBox="1"/>
          <p:nvPr/>
        </p:nvSpPr>
        <p:spPr>
          <a:xfrm>
            <a:off x="6688185" y="1647929"/>
            <a:ext cx="4013635" cy="72348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04DB8A98-C9F0-81A7-184E-FBD667FFDF31}"/>
              </a:ext>
              <a:ext uri="{C183D7F6-B498-43B3-948B-1728B52AA6E4}">
                <adec:decorative xmlns:adec="http://schemas.microsoft.com/office/drawing/2017/decorative" val="1"/>
              </a:ext>
            </a:extLst>
          </p:cNvPr>
          <p:cNvSpPr txBox="1"/>
          <p:nvPr/>
        </p:nvSpPr>
        <p:spPr>
          <a:xfrm>
            <a:off x="857796" y="1426866"/>
            <a:ext cx="4875248" cy="58481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Special Populations with CCD: </a:t>
            </a:r>
            <a:r>
              <a:rPr lang="en-US" dirty="0">
                <a:latin typeface="Lub Dub Medium" panose="020B0603030403020204" pitchFamily="34" charset="0"/>
              </a:rPr>
              <a:t>Women, Including Pregnancy and Postmenopausal Hormone Therapy </a:t>
            </a:r>
          </a:p>
        </p:txBody>
      </p:sp>
      <p:sp>
        <p:nvSpPr>
          <p:cNvPr id="14" name="TextBox 13">
            <a:extLst>
              <a:ext uri="{FF2B5EF4-FFF2-40B4-BE49-F238E27FC236}">
                <a16:creationId xmlns:a16="http://schemas.microsoft.com/office/drawing/2014/main" id="{3F04D5F4-9678-AD0A-B0F6-AC9AEFB4C5AF}"/>
              </a:ext>
              <a:ext uri="{C183D7F6-B498-43B3-948B-1728B52AA6E4}">
                <adec:decorative xmlns:adec="http://schemas.microsoft.com/office/drawing/2017/decorative" val="0"/>
              </a:ext>
            </a:extLst>
          </p:cNvPr>
          <p:cNvSpPr txBox="1"/>
          <p:nvPr/>
        </p:nvSpPr>
        <p:spPr>
          <a:xfrm>
            <a:off x="857796" y="1523329"/>
            <a:ext cx="4875248" cy="41801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Pregnancy</a:t>
            </a:r>
          </a:p>
        </p:txBody>
      </p:sp>
      <p:graphicFrame>
        <p:nvGraphicFramePr>
          <p:cNvPr id="6" name="Content Placeholder 5">
            <a:extLst>
              <a:ext uri="{FF2B5EF4-FFF2-40B4-BE49-F238E27FC236}">
                <a16:creationId xmlns:a16="http://schemas.microsoft.com/office/drawing/2014/main" id="{458F87BD-42A7-B895-B123-9F810CE32B26}"/>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068410645"/>
              </p:ext>
            </p:extLst>
          </p:nvPr>
        </p:nvGraphicFramePr>
        <p:xfrm>
          <a:off x="844730" y="2060544"/>
          <a:ext cx="4902928" cy="3465511"/>
        </p:xfrm>
        <a:graphic>
          <a:graphicData uri="http://schemas.openxmlformats.org/drawingml/2006/table">
            <a:tbl>
              <a:tblPr firstRow="1" bandRow="1">
                <a:tableStyleId>{5C22544A-7EE6-4342-B048-85BDC9FD1C3A}</a:tableStyleId>
              </a:tblPr>
              <a:tblGrid>
                <a:gridCol w="734198">
                  <a:extLst>
                    <a:ext uri="{9D8B030D-6E8A-4147-A177-3AD203B41FA5}">
                      <a16:colId xmlns:a16="http://schemas.microsoft.com/office/drawing/2014/main" val="2649235253"/>
                    </a:ext>
                  </a:extLst>
                </a:gridCol>
                <a:gridCol w="4168730">
                  <a:extLst>
                    <a:ext uri="{9D8B030D-6E8A-4147-A177-3AD203B41FA5}">
                      <a16:colId xmlns:a16="http://schemas.microsoft.com/office/drawing/2014/main" val="3265590656"/>
                    </a:ext>
                  </a:extLst>
                </a:gridCol>
              </a:tblGrid>
              <a:tr h="3517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9668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Risk-stratify and counsel regarding risks of adverse maternal, obstetric, and fetal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83493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Multi-disciplinary cardio-obstetric care team involvement from before conception through pregnancy, delivery, and postpartum to improve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64904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Continuation of statin use during pregnancy may be considered.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294883"/>
                  </a:ext>
                </a:extLst>
              </a:tr>
              <a:tr h="823168">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Should not use ACE inhibitors, ARBs, direct renin inhibitors, ARNIs, or aldosterone antagonists during pregnancy to prevent harm to fetus.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4506109"/>
                  </a:ext>
                </a:extLst>
              </a:tr>
            </a:tbl>
          </a:graphicData>
        </a:graphic>
      </p:graphicFrame>
      <p:sp>
        <p:nvSpPr>
          <p:cNvPr id="15" name="TextBox 14">
            <a:extLst>
              <a:ext uri="{FF2B5EF4-FFF2-40B4-BE49-F238E27FC236}">
                <a16:creationId xmlns:a16="http://schemas.microsoft.com/office/drawing/2014/main" id="{4089DD80-C5A3-335C-C3E5-B91584402B82}"/>
              </a:ext>
              <a:ext uri="{C183D7F6-B498-43B3-948B-1728B52AA6E4}">
                <adec:decorative xmlns:adec="http://schemas.microsoft.com/office/drawing/2017/decorative" val="0"/>
              </a:ext>
            </a:extLst>
          </p:cNvPr>
          <p:cNvSpPr txBox="1"/>
          <p:nvPr/>
        </p:nvSpPr>
        <p:spPr>
          <a:xfrm>
            <a:off x="6688185" y="1633860"/>
            <a:ext cx="4013635" cy="797840"/>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 Postmenopausal </a:t>
            </a:r>
            <a:br>
              <a:rPr lang="en-US" dirty="0">
                <a:latin typeface="Lub Dub Condensed" panose="020B0506030403020204" pitchFamily="34" charset="0"/>
              </a:rPr>
            </a:br>
            <a:r>
              <a:rPr lang="en-US" dirty="0">
                <a:latin typeface="Lub Dub Condensed" panose="020B0506030403020204" pitchFamily="34" charset="0"/>
              </a:rPr>
              <a:t>Hormone Therapy </a:t>
            </a:r>
          </a:p>
        </p:txBody>
      </p:sp>
      <p:graphicFrame>
        <p:nvGraphicFramePr>
          <p:cNvPr id="8" name="Content Placeholder 5">
            <a:extLst>
              <a:ext uri="{FF2B5EF4-FFF2-40B4-BE49-F238E27FC236}">
                <a16:creationId xmlns:a16="http://schemas.microsoft.com/office/drawing/2014/main" id="{1F798AA1-B2D5-8095-0368-0A4F964BD5C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473134819"/>
              </p:ext>
            </p:extLst>
          </p:nvPr>
        </p:nvGraphicFramePr>
        <p:xfrm>
          <a:off x="6675119" y="2432333"/>
          <a:ext cx="4036423" cy="1509971"/>
        </p:xfrm>
        <a:graphic>
          <a:graphicData uri="http://schemas.openxmlformats.org/drawingml/2006/table">
            <a:tbl>
              <a:tblPr firstRow="1" bandRow="1">
                <a:tableStyleId>{5C22544A-7EE6-4342-B048-85BDC9FD1C3A}</a:tableStyleId>
              </a:tblPr>
              <a:tblGrid>
                <a:gridCol w="770709">
                  <a:extLst>
                    <a:ext uri="{9D8B030D-6E8A-4147-A177-3AD203B41FA5}">
                      <a16:colId xmlns:a16="http://schemas.microsoft.com/office/drawing/2014/main" val="2649235253"/>
                    </a:ext>
                  </a:extLst>
                </a:gridCol>
                <a:gridCol w="3265714">
                  <a:extLst>
                    <a:ext uri="{9D8B030D-6E8A-4147-A177-3AD203B41FA5}">
                      <a16:colId xmlns:a16="http://schemas.microsoft.com/office/drawing/2014/main" val="3265590656"/>
                    </a:ext>
                  </a:extLst>
                </a:gridCol>
              </a:tblGrid>
              <a:tr h="3517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23168">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3: 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1746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Women should not receive systemic postmenopausal hormone therapy because of lack of benefit on MACE and mortality, and increased risk of venous thromboembolism.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4506109"/>
                  </a:ext>
                </a:extLst>
              </a:tr>
            </a:tbl>
          </a:graphicData>
        </a:graphic>
      </p:graphicFrame>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1945675" y="5958098"/>
            <a:ext cx="8300651" cy="343848"/>
          </a:xfrm>
        </p:spPr>
        <p:txBody>
          <a:bodyPr/>
          <a:lstStyle/>
          <a:p>
            <a:pPr algn="ctr"/>
            <a:r>
              <a:rPr lang="en-US" b="1" dirty="0"/>
              <a:t>Abbreviations: </a:t>
            </a:r>
            <a:r>
              <a:rPr lang="en-US" dirty="0"/>
              <a:t>ACE indicates angiotensin-converting enzyme; ARB, angiotensin receptor blocker; ARNI, angiotensin receptor neprilysin inhibitor; CCD, chronic coronary disease; COR, class of recommendation; and MACE, major adverse cardiovascular events.</a:t>
            </a:r>
          </a:p>
        </p:txBody>
      </p:sp>
      <p:sp>
        <p:nvSpPr>
          <p:cNvPr id="4" name="Slide Number Placeholder 3">
            <a:extLst>
              <a:ext uri="{FF2B5EF4-FFF2-40B4-BE49-F238E27FC236}">
                <a16:creationId xmlns:a16="http://schemas.microsoft.com/office/drawing/2014/main" id="{CCE5A353-676B-AD8E-8512-F162FEAE0AFF}"/>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spTree>
    <p:extLst>
      <p:ext uri="{BB962C8B-B14F-4D97-AF65-F5344CB8AC3E}">
        <p14:creationId xmlns:p14="http://schemas.microsoft.com/office/powerpoint/2010/main" val="1360518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5EE1E1F-6DA9-1111-9754-35D0AA2F0B56}"/>
              </a:ext>
              <a:ext uri="{C183D7F6-B498-43B3-948B-1728B52AA6E4}">
                <adec:decorative xmlns:adec="http://schemas.microsoft.com/office/drawing/2017/decorative" val="1"/>
              </a:ext>
            </a:extLst>
          </p:cNvPr>
          <p:cNvSpPr/>
          <p:nvPr/>
        </p:nvSpPr>
        <p:spPr>
          <a:xfrm>
            <a:off x="646887" y="2964263"/>
            <a:ext cx="1453218" cy="281353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26BCB8E-24D4-80EB-1252-50998236D5D1}"/>
              </a:ext>
              <a:ext uri="{C183D7F6-B498-43B3-948B-1728B52AA6E4}">
                <adec:decorative xmlns:adec="http://schemas.microsoft.com/office/drawing/2017/decorative" val="1"/>
              </a:ext>
            </a:extLst>
          </p:cNvPr>
          <p:cNvSpPr/>
          <p:nvPr/>
        </p:nvSpPr>
        <p:spPr>
          <a:xfrm>
            <a:off x="2467314" y="2964263"/>
            <a:ext cx="1453218" cy="281353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7C98265-3235-F8BB-1E34-76D33D6F661C}"/>
              </a:ext>
              <a:ext uri="{C183D7F6-B498-43B3-948B-1728B52AA6E4}">
                <adec:decorative xmlns:adec="http://schemas.microsoft.com/office/drawing/2017/decorative" val="1"/>
              </a:ext>
            </a:extLst>
          </p:cNvPr>
          <p:cNvSpPr/>
          <p:nvPr/>
        </p:nvSpPr>
        <p:spPr>
          <a:xfrm>
            <a:off x="4386547" y="2964263"/>
            <a:ext cx="1883623" cy="281353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6908D52-1CA5-A0FA-6F6E-C4F5771CA015}"/>
              </a:ext>
              <a:ext uri="{C183D7F6-B498-43B3-948B-1728B52AA6E4}">
                <adec:decorative xmlns:adec="http://schemas.microsoft.com/office/drawing/2017/decorative" val="1"/>
              </a:ext>
            </a:extLst>
          </p:cNvPr>
          <p:cNvSpPr/>
          <p:nvPr/>
        </p:nvSpPr>
        <p:spPr>
          <a:xfrm>
            <a:off x="6598861" y="2964263"/>
            <a:ext cx="2404462" cy="281353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353BAF5-BA74-27CA-3792-B9F83E1645C5}"/>
              </a:ext>
              <a:ext uri="{C183D7F6-B498-43B3-948B-1728B52AA6E4}">
                <adec:decorative xmlns:adec="http://schemas.microsoft.com/office/drawing/2017/decorative" val="1"/>
              </a:ext>
            </a:extLst>
          </p:cNvPr>
          <p:cNvSpPr/>
          <p:nvPr/>
        </p:nvSpPr>
        <p:spPr>
          <a:xfrm>
            <a:off x="9442543" y="2964263"/>
            <a:ext cx="2052771" cy="281353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Special Populations: </a:t>
            </a:r>
            <a:r>
              <a:rPr lang="en-US" dirty="0">
                <a:latin typeface="Lub Dub Medium" panose="020B0603030403020204" pitchFamily="34" charset="0"/>
              </a:rPr>
              <a:t>Older Adults with Chronic Coronary Disease</a:t>
            </a:r>
          </a:p>
        </p:txBody>
      </p:sp>
      <p:sp>
        <p:nvSpPr>
          <p:cNvPr id="6" name="TextBox 5">
            <a:extLst>
              <a:ext uri="{FF2B5EF4-FFF2-40B4-BE49-F238E27FC236}">
                <a16:creationId xmlns:a16="http://schemas.microsoft.com/office/drawing/2014/main" id="{23305011-5FA6-28F3-DB71-B5DA6F3B4D0F}"/>
              </a:ext>
            </a:extLst>
          </p:cNvPr>
          <p:cNvSpPr txBox="1"/>
          <p:nvPr/>
        </p:nvSpPr>
        <p:spPr>
          <a:xfrm>
            <a:off x="3017018" y="1447926"/>
            <a:ext cx="6094324" cy="8125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F5597"/>
                </a:solidFill>
                <a:effectLst/>
                <a:uLnTx/>
                <a:uFillTx/>
                <a:latin typeface="Lub Dub Bold" panose="020B0803030403020204" pitchFamily="34" charset="0"/>
                <a:ea typeface="+mj-ea"/>
                <a:cs typeface="Arial"/>
              </a:rPr>
              <a:t>The 5 Ms</a:t>
            </a:r>
            <a:r>
              <a:rPr kumimoji="0" lang="en-US" sz="2800" b="1" i="0" u="none" strike="noStrike" kern="1200" cap="none" spc="0" normalizeH="0" baseline="0" noProof="0" dirty="0">
                <a:ln>
                  <a:noFill/>
                </a:ln>
                <a:solidFill>
                  <a:srgbClr val="2F5597"/>
                </a:solidFill>
                <a:effectLst/>
                <a:uLnTx/>
                <a:uFillTx/>
                <a:latin typeface="Lub Dub Bold" panose="020B0803030403020204" pitchFamily="34" charset="0"/>
                <a:ea typeface="+mj-ea"/>
                <a:cs typeface="+mj-cs"/>
              </a:rPr>
              <a:t>™</a:t>
            </a:r>
            <a:r>
              <a:rPr kumimoji="0" lang="en-US" sz="2800" b="0" i="0" u="none" strike="noStrike" kern="1200" cap="none" spc="0" normalizeH="0" baseline="0" noProof="0" dirty="0">
                <a:ln>
                  <a:noFill/>
                </a:ln>
                <a:solidFill>
                  <a:srgbClr val="2F5597"/>
                </a:solidFill>
                <a:effectLst/>
                <a:uLnTx/>
                <a:uFillTx/>
                <a:latin typeface="Lub Dub Bold" panose="020B0803030403020204" pitchFamily="34" charset="0"/>
                <a:ea typeface="+mj-ea"/>
                <a:cs typeface="+mj-cs"/>
              </a:rPr>
              <a:t> </a:t>
            </a:r>
            <a:r>
              <a:rPr kumimoji="0" lang="en-US" sz="2800" b="1" i="0" u="none" strike="noStrike" kern="1200" cap="none" spc="0" normalizeH="0" baseline="0" noProof="0" dirty="0">
                <a:ln>
                  <a:noFill/>
                </a:ln>
                <a:solidFill>
                  <a:srgbClr val="2F5597"/>
                </a:solidFill>
                <a:effectLst/>
                <a:uLnTx/>
                <a:uFillTx/>
                <a:latin typeface="Lub Dub Bold" panose="020B0803030403020204" pitchFamily="34" charset="0"/>
                <a:ea typeface="+mj-ea"/>
                <a:cs typeface="Arial"/>
              </a:rPr>
              <a:t> of Geriatric Care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i="1" u="none" strike="noStrike" kern="1200" cap="none" spc="0" normalizeH="0" baseline="0" noProof="0" dirty="0">
                <a:ln>
                  <a:noFill/>
                </a:ln>
                <a:effectLst/>
                <a:uLnTx/>
                <a:uFillTx/>
                <a:latin typeface="Lub Dub Condensed" panose="020B0506030403020204" pitchFamily="34" charset="0"/>
                <a:ea typeface="+mj-ea"/>
                <a:cs typeface="Arial"/>
              </a:rPr>
              <a:t>To be used for educational purposes </a:t>
            </a:r>
            <a:endParaRPr kumimoji="0" lang="en-US" sz="2400" i="1" u="none" strike="noStrike" kern="1200" cap="none" spc="0" normalizeH="0" baseline="0" noProof="0" dirty="0">
              <a:ln>
                <a:noFill/>
              </a:ln>
              <a:effectLst/>
              <a:uLnTx/>
              <a:uFillTx/>
              <a:latin typeface="Lub Dub Condensed" panose="020B0506030403020204" pitchFamily="34" charset="0"/>
              <a:ea typeface="+mj-ea"/>
              <a:cs typeface="+mj-cs"/>
            </a:endParaRPr>
          </a:p>
        </p:txBody>
      </p:sp>
      <p:sp>
        <p:nvSpPr>
          <p:cNvPr id="11" name="TextBox 10">
            <a:extLst>
              <a:ext uri="{FF2B5EF4-FFF2-40B4-BE49-F238E27FC236}">
                <a16:creationId xmlns:a16="http://schemas.microsoft.com/office/drawing/2014/main" id="{DCD6FF3E-18B3-C449-BCCE-1552BABA8F1A}"/>
              </a:ext>
            </a:extLst>
          </p:cNvPr>
          <p:cNvSpPr txBox="1"/>
          <p:nvPr/>
        </p:nvSpPr>
        <p:spPr>
          <a:xfrm>
            <a:off x="839546" y="3759308"/>
            <a:ext cx="1102806" cy="369332"/>
          </a:xfrm>
          <a:prstGeom prst="rect">
            <a:avLst/>
          </a:prstGeom>
          <a:noFill/>
        </p:spPr>
        <p:txBody>
          <a:bodyPr wrap="square">
            <a:spAutoFit/>
          </a:bodyPr>
          <a:lstStyle/>
          <a:p>
            <a:pPr algn="ctr"/>
            <a:r>
              <a:rPr kumimoji="0" lang="en-US" sz="1800" i="0" u="none" strike="noStrike" kern="1200" cap="none" spc="0" normalizeH="0" baseline="0" noProof="0" dirty="0">
                <a:ln>
                  <a:noFill/>
                </a:ln>
                <a:solidFill>
                  <a:prstClr val="black"/>
                </a:solidFill>
                <a:effectLst/>
                <a:uLnTx/>
                <a:uFillTx/>
                <a:latin typeface="Lub Dub Bold" panose="020B0803030403020204" pitchFamily="34" charset="0"/>
              </a:rPr>
              <a:t>MIND</a:t>
            </a:r>
            <a:endParaRPr lang="en-US" dirty="0">
              <a:latin typeface="Lub Dub Bold" panose="020B0803030403020204" pitchFamily="34" charset="0"/>
            </a:endParaRPr>
          </a:p>
        </p:txBody>
      </p:sp>
      <p:sp>
        <p:nvSpPr>
          <p:cNvPr id="13" name="TextBox 12">
            <a:extLst>
              <a:ext uri="{FF2B5EF4-FFF2-40B4-BE49-F238E27FC236}">
                <a16:creationId xmlns:a16="http://schemas.microsoft.com/office/drawing/2014/main" id="{4D55007D-9B76-8B9B-BAC9-49BD21ECC801}"/>
              </a:ext>
            </a:extLst>
          </p:cNvPr>
          <p:cNvSpPr txBox="1"/>
          <p:nvPr/>
        </p:nvSpPr>
        <p:spPr>
          <a:xfrm>
            <a:off x="623507" y="4251677"/>
            <a:ext cx="1474595" cy="867930"/>
          </a:xfrm>
          <a:prstGeom prst="rect">
            <a:avLst/>
          </a:prstGeom>
          <a:noFill/>
        </p:spPr>
        <p:txBody>
          <a:bodyPr wrap="square">
            <a:spAutoFit/>
          </a:bodyPr>
          <a:lstStyle/>
          <a:p>
            <a:pPr marL="285750" indent="-174625">
              <a:lnSpc>
                <a:spcPct val="90000"/>
              </a:lnSpc>
              <a:spcAft>
                <a:spcPts val="600"/>
              </a:spcAft>
              <a:buFont typeface="Arial" panose="020B0604020202020204" pitchFamily="34" charset="0"/>
              <a:buChar char="•"/>
            </a:pPr>
            <a:r>
              <a:rPr lang="en-US" sz="1400" dirty="0">
                <a:solidFill>
                  <a:prstClr val="black"/>
                </a:solidFill>
                <a:latin typeface="Lub Dub Condensed" panose="020B0506030403020204" pitchFamily="34" charset="0"/>
              </a:rPr>
              <a:t>Mentation, dementia, delirium, depression</a:t>
            </a:r>
          </a:p>
        </p:txBody>
      </p:sp>
      <p:sp>
        <p:nvSpPr>
          <p:cNvPr id="15" name="TextBox 14">
            <a:extLst>
              <a:ext uri="{FF2B5EF4-FFF2-40B4-BE49-F238E27FC236}">
                <a16:creationId xmlns:a16="http://schemas.microsoft.com/office/drawing/2014/main" id="{EC431E05-7ACB-CE68-0129-D65E54CCEFA6}"/>
              </a:ext>
            </a:extLst>
          </p:cNvPr>
          <p:cNvSpPr txBox="1"/>
          <p:nvPr/>
        </p:nvSpPr>
        <p:spPr>
          <a:xfrm>
            <a:off x="2578000" y="3759308"/>
            <a:ext cx="1289030" cy="369332"/>
          </a:xfrm>
          <a:prstGeom prst="rect">
            <a:avLst/>
          </a:prstGeom>
          <a:noFill/>
        </p:spPr>
        <p:txBody>
          <a:bodyPr wrap="square">
            <a:spAutoFit/>
          </a:bodyPr>
          <a:lstStyle/>
          <a:p>
            <a:pPr algn="ctr"/>
            <a:r>
              <a:rPr kumimoji="0" lang="en-US" sz="1800" i="0" u="none" strike="noStrike" kern="1200" cap="none" spc="0" normalizeH="0" baseline="0" noProof="0" dirty="0">
                <a:ln>
                  <a:noFill/>
                </a:ln>
                <a:solidFill>
                  <a:prstClr val="black"/>
                </a:solidFill>
                <a:effectLst/>
                <a:uLnTx/>
                <a:uFillTx/>
                <a:latin typeface="Lub Dub Bold" panose="020B0803030403020204" pitchFamily="34" charset="0"/>
              </a:rPr>
              <a:t>MOBILITY</a:t>
            </a:r>
            <a:endParaRPr lang="en-US" dirty="0">
              <a:latin typeface="Lub Dub Bold" panose="020B0803030403020204" pitchFamily="34" charset="0"/>
            </a:endParaRPr>
          </a:p>
        </p:txBody>
      </p:sp>
      <p:sp>
        <p:nvSpPr>
          <p:cNvPr id="16" name="TextBox 15">
            <a:extLst>
              <a:ext uri="{FF2B5EF4-FFF2-40B4-BE49-F238E27FC236}">
                <a16:creationId xmlns:a16="http://schemas.microsoft.com/office/drawing/2014/main" id="{6B5DFB39-E48C-9F24-F530-83963A6E0D7D}"/>
              </a:ext>
            </a:extLst>
          </p:cNvPr>
          <p:cNvSpPr txBox="1"/>
          <p:nvPr/>
        </p:nvSpPr>
        <p:spPr>
          <a:xfrm>
            <a:off x="2455073" y="4251677"/>
            <a:ext cx="1474595" cy="867930"/>
          </a:xfrm>
          <a:prstGeom prst="rect">
            <a:avLst/>
          </a:prstGeom>
          <a:noFill/>
        </p:spPr>
        <p:txBody>
          <a:bodyPr wrap="square">
            <a:spAutoFit/>
          </a:bodyPr>
          <a:lstStyle/>
          <a:p>
            <a:pPr marL="285750" indent="-174625">
              <a:lnSpc>
                <a:spcPct val="90000"/>
              </a:lnSpc>
              <a:spcAft>
                <a:spcPts val="600"/>
              </a:spcAft>
              <a:buFont typeface="Arial" panose="020B0604020202020204" pitchFamily="34" charset="0"/>
              <a:buChar char="•"/>
            </a:pPr>
            <a:r>
              <a:rPr lang="en-US" sz="1400" dirty="0">
                <a:solidFill>
                  <a:prstClr val="black"/>
                </a:solidFill>
                <a:latin typeface="Lub Dub Condensed" panose="020B0506030403020204" pitchFamily="34" charset="0"/>
              </a:rPr>
              <a:t>Impaired gait and balance, fall injury prevention</a:t>
            </a:r>
          </a:p>
        </p:txBody>
      </p:sp>
      <p:sp>
        <p:nvSpPr>
          <p:cNvPr id="18" name="TextBox 17">
            <a:extLst>
              <a:ext uri="{FF2B5EF4-FFF2-40B4-BE49-F238E27FC236}">
                <a16:creationId xmlns:a16="http://schemas.microsoft.com/office/drawing/2014/main" id="{F8263B71-76C7-237B-A230-FDA9CD13099D}"/>
              </a:ext>
            </a:extLst>
          </p:cNvPr>
          <p:cNvSpPr txBox="1"/>
          <p:nvPr/>
        </p:nvSpPr>
        <p:spPr>
          <a:xfrm>
            <a:off x="4364514" y="3759308"/>
            <a:ext cx="1881883" cy="369332"/>
          </a:xfrm>
          <a:prstGeom prst="rect">
            <a:avLst/>
          </a:prstGeom>
          <a:noFill/>
        </p:spPr>
        <p:txBody>
          <a:bodyPr wrap="square">
            <a:spAutoFit/>
          </a:bodyPr>
          <a:lstStyle/>
          <a:p>
            <a:pPr algn="ctr"/>
            <a:r>
              <a:rPr kumimoji="0" lang="en-US" sz="1800" i="0" u="none" strike="noStrike" kern="1200" cap="none" spc="0" normalizeH="0" baseline="0" noProof="0" dirty="0">
                <a:ln>
                  <a:noFill/>
                </a:ln>
                <a:solidFill>
                  <a:prstClr val="black"/>
                </a:solidFill>
                <a:effectLst/>
                <a:uLnTx/>
                <a:uFillTx/>
                <a:latin typeface="Lub Dub Bold" panose="020B0803030403020204" pitchFamily="34" charset="0"/>
              </a:rPr>
              <a:t>MEDICATIONS</a:t>
            </a:r>
            <a:endParaRPr lang="en-US" dirty="0">
              <a:latin typeface="Lub Dub Bold" panose="020B0803030403020204" pitchFamily="34" charset="0"/>
            </a:endParaRPr>
          </a:p>
        </p:txBody>
      </p:sp>
      <p:sp>
        <p:nvSpPr>
          <p:cNvPr id="19" name="TextBox 18">
            <a:extLst>
              <a:ext uri="{FF2B5EF4-FFF2-40B4-BE49-F238E27FC236}">
                <a16:creationId xmlns:a16="http://schemas.microsoft.com/office/drawing/2014/main" id="{5B8FB57C-BCEE-4B00-7143-7B8251A5CB3A}"/>
              </a:ext>
            </a:extLst>
          </p:cNvPr>
          <p:cNvSpPr txBox="1"/>
          <p:nvPr/>
        </p:nvSpPr>
        <p:spPr>
          <a:xfrm>
            <a:off x="4286639" y="4251677"/>
            <a:ext cx="1977342" cy="1384995"/>
          </a:xfrm>
          <a:prstGeom prst="rect">
            <a:avLst/>
          </a:prstGeom>
          <a:noFill/>
        </p:spPr>
        <p:txBody>
          <a:bodyPr wrap="square">
            <a:spAutoFit/>
          </a:bodyPr>
          <a:lstStyle/>
          <a:p>
            <a:pPr marL="285750" indent="-174625">
              <a:lnSpc>
                <a:spcPct val="90000"/>
              </a:lnSpc>
              <a:spcAft>
                <a:spcPts val="600"/>
              </a:spcAft>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rPr>
              <a:t>Polypharmacy, deprescribing, optimal prescribing </a:t>
            </a:r>
          </a:p>
          <a:p>
            <a:pPr marL="285750" indent="-174625">
              <a:lnSpc>
                <a:spcPct val="90000"/>
              </a:lnSpc>
              <a:spcAft>
                <a:spcPts val="600"/>
              </a:spcAft>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rPr>
              <a:t>Adverse medication effects and medication burden</a:t>
            </a:r>
            <a:endParaRPr lang="en-US" sz="1400" dirty="0">
              <a:latin typeface="Lub Dub Condensed" panose="020B0506030403020204" pitchFamily="34" charset="0"/>
            </a:endParaRPr>
          </a:p>
        </p:txBody>
      </p:sp>
      <p:sp>
        <p:nvSpPr>
          <p:cNvPr id="21" name="TextBox 20">
            <a:extLst>
              <a:ext uri="{FF2B5EF4-FFF2-40B4-BE49-F238E27FC236}">
                <a16:creationId xmlns:a16="http://schemas.microsoft.com/office/drawing/2014/main" id="{307246CF-6673-879F-5950-CACA73829394}"/>
              </a:ext>
            </a:extLst>
          </p:cNvPr>
          <p:cNvSpPr txBox="1"/>
          <p:nvPr/>
        </p:nvSpPr>
        <p:spPr>
          <a:xfrm>
            <a:off x="6620952" y="3759308"/>
            <a:ext cx="2344107" cy="369332"/>
          </a:xfrm>
          <a:prstGeom prst="rect">
            <a:avLst/>
          </a:prstGeom>
          <a:noFill/>
        </p:spPr>
        <p:txBody>
          <a:bodyPr wrap="square">
            <a:spAutoFit/>
          </a:bodyPr>
          <a:lstStyle/>
          <a:p>
            <a:pPr algn="ctr"/>
            <a:r>
              <a:rPr kumimoji="0" lang="en-US" sz="1800" i="0" u="none" strike="noStrike" kern="1200" cap="none" spc="0" normalizeH="0" baseline="0" noProof="0" dirty="0">
                <a:ln>
                  <a:noFill/>
                </a:ln>
                <a:solidFill>
                  <a:prstClr val="black"/>
                </a:solidFill>
                <a:effectLst/>
                <a:uLnTx/>
                <a:uFillTx/>
                <a:latin typeface="Lub Dub Bold" panose="020B0803030403020204" pitchFamily="34" charset="0"/>
              </a:rPr>
              <a:t>MULTICOMPLEXITY</a:t>
            </a:r>
            <a:endParaRPr lang="en-US" dirty="0">
              <a:latin typeface="Lub Dub Bold" panose="020B0803030403020204" pitchFamily="34" charset="0"/>
            </a:endParaRPr>
          </a:p>
        </p:txBody>
      </p:sp>
      <p:sp>
        <p:nvSpPr>
          <p:cNvPr id="22" name="TextBox 21">
            <a:extLst>
              <a:ext uri="{FF2B5EF4-FFF2-40B4-BE49-F238E27FC236}">
                <a16:creationId xmlns:a16="http://schemas.microsoft.com/office/drawing/2014/main" id="{9032DEE5-24CF-2D7B-D437-59B00408258A}"/>
              </a:ext>
            </a:extLst>
          </p:cNvPr>
          <p:cNvSpPr txBox="1"/>
          <p:nvPr/>
        </p:nvSpPr>
        <p:spPr>
          <a:xfrm>
            <a:off x="6950036" y="4251677"/>
            <a:ext cx="1625649" cy="944874"/>
          </a:xfrm>
          <a:prstGeom prst="rect">
            <a:avLst/>
          </a:prstGeom>
          <a:noFill/>
        </p:spPr>
        <p:txBody>
          <a:bodyPr wrap="square">
            <a:spAutoFit/>
          </a:bodyPr>
          <a:lstStyle/>
          <a:p>
            <a:pPr marL="285750" indent="-174625">
              <a:lnSpc>
                <a:spcPct val="90000"/>
              </a:lnSpc>
              <a:spcAft>
                <a:spcPts val="600"/>
              </a:spcAft>
              <a:buFont typeface="Arial" panose="020B0604020202020204" pitchFamily="34" charset="0"/>
              <a:buChar char="•"/>
            </a:pPr>
            <a:r>
              <a:rPr lang="en-US" sz="1400" dirty="0">
                <a:solidFill>
                  <a:prstClr val="black"/>
                </a:solidFill>
                <a:latin typeface="Lub Dub Condensed" panose="020B0506030403020204" pitchFamily="34" charset="0"/>
              </a:rPr>
              <a:t>Multimorbidity</a:t>
            </a:r>
          </a:p>
          <a:p>
            <a:pPr marL="285750" indent="-174625">
              <a:lnSpc>
                <a:spcPct val="90000"/>
              </a:lnSpc>
              <a:spcAft>
                <a:spcPts val="600"/>
              </a:spcAft>
              <a:buFont typeface="Arial" panose="020B0604020202020204" pitchFamily="34" charset="0"/>
              <a:buChar char="•"/>
            </a:pPr>
            <a:r>
              <a:rPr lang="en-US" sz="1400" dirty="0">
                <a:solidFill>
                  <a:prstClr val="black"/>
                </a:solidFill>
                <a:latin typeface="Lub Dub Condensed" panose="020B0506030403020204" pitchFamily="34" charset="0"/>
              </a:rPr>
              <a:t>Complex biopsychosocial situations</a:t>
            </a:r>
          </a:p>
        </p:txBody>
      </p:sp>
      <p:sp>
        <p:nvSpPr>
          <p:cNvPr id="24" name="TextBox 23">
            <a:extLst>
              <a:ext uri="{FF2B5EF4-FFF2-40B4-BE49-F238E27FC236}">
                <a16:creationId xmlns:a16="http://schemas.microsoft.com/office/drawing/2014/main" id="{6527F69F-E0EF-9F3C-8A50-2A70218A1018}"/>
              </a:ext>
            </a:extLst>
          </p:cNvPr>
          <p:cNvSpPr txBox="1"/>
          <p:nvPr/>
        </p:nvSpPr>
        <p:spPr>
          <a:xfrm>
            <a:off x="9322030" y="3759308"/>
            <a:ext cx="2293865" cy="369332"/>
          </a:xfrm>
          <a:prstGeom prst="rect">
            <a:avLst/>
          </a:prstGeom>
          <a:noFill/>
        </p:spPr>
        <p:txBody>
          <a:bodyPr wrap="square">
            <a:spAutoFit/>
          </a:bodyPr>
          <a:lstStyle/>
          <a:p>
            <a:pPr algn="ctr"/>
            <a:r>
              <a:rPr kumimoji="0" lang="en-US" sz="1800" i="0" u="none" strike="noStrike" kern="1200" cap="none" spc="0" normalizeH="0" baseline="0" noProof="0" dirty="0">
                <a:ln>
                  <a:noFill/>
                </a:ln>
                <a:solidFill>
                  <a:prstClr val="black"/>
                </a:solidFill>
                <a:effectLst/>
                <a:uLnTx/>
                <a:uFillTx/>
                <a:latin typeface="Lub Dub Bold" panose="020B0803030403020204" pitchFamily="34" charset="0"/>
              </a:rPr>
              <a:t>MATTERS MOST </a:t>
            </a:r>
            <a:endParaRPr lang="en-US" dirty="0">
              <a:latin typeface="Lub Dub Bold" panose="020B0803030403020204" pitchFamily="34" charset="0"/>
            </a:endParaRPr>
          </a:p>
        </p:txBody>
      </p:sp>
      <p:sp>
        <p:nvSpPr>
          <p:cNvPr id="25" name="TextBox 24">
            <a:extLst>
              <a:ext uri="{FF2B5EF4-FFF2-40B4-BE49-F238E27FC236}">
                <a16:creationId xmlns:a16="http://schemas.microsoft.com/office/drawing/2014/main" id="{DB9577D9-1471-5112-8092-02DE31ADD6FC}"/>
              </a:ext>
            </a:extLst>
          </p:cNvPr>
          <p:cNvSpPr txBox="1"/>
          <p:nvPr/>
        </p:nvSpPr>
        <p:spPr>
          <a:xfrm>
            <a:off x="9389857" y="4251677"/>
            <a:ext cx="2097921" cy="867930"/>
          </a:xfrm>
          <a:prstGeom prst="rect">
            <a:avLst/>
          </a:prstGeom>
          <a:noFill/>
        </p:spPr>
        <p:txBody>
          <a:bodyPr wrap="square">
            <a:spAutoFit/>
          </a:bodyPr>
          <a:lstStyle/>
          <a:p>
            <a:pPr marL="285750" indent="-174625">
              <a:lnSpc>
                <a:spcPct val="90000"/>
              </a:lnSpc>
              <a:spcAft>
                <a:spcPts val="600"/>
              </a:spcAft>
              <a:buFont typeface="Arial" panose="020B0604020202020204" pitchFamily="34" charset="0"/>
              <a:buChar char="•"/>
            </a:pPr>
            <a:r>
              <a:rPr lang="en-US" sz="1400" dirty="0">
                <a:solidFill>
                  <a:prstClr val="black"/>
                </a:solidFill>
                <a:latin typeface="Lub Dub Condensed" panose="020B0506030403020204" pitchFamily="34" charset="0"/>
              </a:rPr>
              <a:t>Each individual’s own meaningful health outcome goals and care preferences</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sp>
        <p:nvSpPr>
          <p:cNvPr id="3" name="Oval 2">
            <a:extLst>
              <a:ext uri="{FF2B5EF4-FFF2-40B4-BE49-F238E27FC236}">
                <a16:creationId xmlns:a16="http://schemas.microsoft.com/office/drawing/2014/main" id="{A6812B3A-B1E5-DEEA-66BB-5D99C6B7BF15}"/>
              </a:ext>
              <a:ext uri="{C183D7F6-B498-43B3-948B-1728B52AA6E4}">
                <adec:decorative xmlns:adec="http://schemas.microsoft.com/office/drawing/2017/decorative" val="1"/>
              </a:ext>
            </a:extLst>
          </p:cNvPr>
          <p:cNvSpPr/>
          <p:nvPr/>
        </p:nvSpPr>
        <p:spPr>
          <a:xfrm>
            <a:off x="819150" y="2453589"/>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Brain in head with solid fill">
            <a:extLst>
              <a:ext uri="{FF2B5EF4-FFF2-40B4-BE49-F238E27FC236}">
                <a16:creationId xmlns:a16="http://schemas.microsoft.com/office/drawing/2014/main" id="{90F61150-3057-3F91-5B17-457779BE6B5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18308" y="2564587"/>
            <a:ext cx="843817" cy="843817"/>
          </a:xfrm>
          <a:prstGeom prst="rect">
            <a:avLst/>
          </a:prstGeom>
        </p:spPr>
      </p:pic>
      <p:sp>
        <p:nvSpPr>
          <p:cNvPr id="7" name="Oval 6">
            <a:extLst>
              <a:ext uri="{FF2B5EF4-FFF2-40B4-BE49-F238E27FC236}">
                <a16:creationId xmlns:a16="http://schemas.microsoft.com/office/drawing/2014/main" id="{0C545700-CB95-0C38-14EF-3F8485658D93}"/>
              </a:ext>
              <a:ext uri="{C183D7F6-B498-43B3-948B-1728B52AA6E4}">
                <adec:decorative xmlns:adec="http://schemas.microsoft.com/office/drawing/2017/decorative" val="1"/>
              </a:ext>
            </a:extLst>
          </p:cNvPr>
          <p:cNvSpPr/>
          <p:nvPr/>
        </p:nvSpPr>
        <p:spPr>
          <a:xfrm>
            <a:off x="2657475" y="2453589"/>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72EE212-C273-F69C-87B9-E1107FFD305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678936" y="2486025"/>
            <a:ext cx="939861" cy="941429"/>
          </a:xfrm>
          <a:prstGeom prst="rect">
            <a:avLst/>
          </a:prstGeom>
        </p:spPr>
      </p:pic>
      <p:sp>
        <p:nvSpPr>
          <p:cNvPr id="10" name="Oval 9">
            <a:extLst>
              <a:ext uri="{FF2B5EF4-FFF2-40B4-BE49-F238E27FC236}">
                <a16:creationId xmlns:a16="http://schemas.microsoft.com/office/drawing/2014/main" id="{F9E22F1D-A5D8-7B70-6A49-1273B90AB611}"/>
              </a:ext>
              <a:ext uri="{C183D7F6-B498-43B3-948B-1728B52AA6E4}">
                <adec:decorative xmlns:adec="http://schemas.microsoft.com/office/drawing/2017/decorative" val="1"/>
              </a:ext>
            </a:extLst>
          </p:cNvPr>
          <p:cNvSpPr/>
          <p:nvPr/>
        </p:nvSpPr>
        <p:spPr>
          <a:xfrm>
            <a:off x="4829175" y="2453589"/>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Medicine with solid fill">
            <a:extLst>
              <a:ext uri="{FF2B5EF4-FFF2-40B4-BE49-F238E27FC236}">
                <a16:creationId xmlns:a16="http://schemas.microsoft.com/office/drawing/2014/main" id="{462E9249-9625-9FB6-28C5-6687440D60F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928333" y="2564587"/>
            <a:ext cx="843817" cy="843817"/>
          </a:xfrm>
          <a:prstGeom prst="rect">
            <a:avLst/>
          </a:prstGeom>
        </p:spPr>
      </p:pic>
      <p:sp>
        <p:nvSpPr>
          <p:cNvPr id="26" name="Oval 25">
            <a:extLst>
              <a:ext uri="{FF2B5EF4-FFF2-40B4-BE49-F238E27FC236}">
                <a16:creationId xmlns:a16="http://schemas.microsoft.com/office/drawing/2014/main" id="{1D0EFED0-6C71-C128-3CA1-F5FDD826F2B1}"/>
              </a:ext>
              <a:ext uri="{C183D7F6-B498-43B3-948B-1728B52AA6E4}">
                <adec:decorative xmlns:adec="http://schemas.microsoft.com/office/drawing/2017/decorative" val="1"/>
              </a:ext>
            </a:extLst>
          </p:cNvPr>
          <p:cNvSpPr/>
          <p:nvPr/>
        </p:nvSpPr>
        <p:spPr>
          <a:xfrm>
            <a:off x="7286625" y="2453589"/>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Warning with solid fill">
            <a:extLst>
              <a:ext uri="{FF2B5EF4-FFF2-40B4-BE49-F238E27FC236}">
                <a16:creationId xmlns:a16="http://schemas.microsoft.com/office/drawing/2014/main" id="{9B0778CF-38ED-DB8C-9100-C6A870CC4C3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7458075" y="2555063"/>
            <a:ext cx="762000" cy="762000"/>
          </a:xfrm>
          <a:prstGeom prst="rect">
            <a:avLst/>
          </a:prstGeom>
        </p:spPr>
      </p:pic>
      <p:sp>
        <p:nvSpPr>
          <p:cNvPr id="32" name="Oval 31">
            <a:extLst>
              <a:ext uri="{FF2B5EF4-FFF2-40B4-BE49-F238E27FC236}">
                <a16:creationId xmlns:a16="http://schemas.microsoft.com/office/drawing/2014/main" id="{43F0F1A0-A5E9-3646-5008-A028C4D372B6}"/>
              </a:ext>
              <a:ext uri="{C183D7F6-B498-43B3-948B-1728B52AA6E4}">
                <adec:decorative xmlns:adec="http://schemas.microsoft.com/office/drawing/2017/decorative" val="1"/>
              </a:ext>
            </a:extLst>
          </p:cNvPr>
          <p:cNvSpPr/>
          <p:nvPr/>
        </p:nvSpPr>
        <p:spPr>
          <a:xfrm>
            <a:off x="9982200" y="2453589"/>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descr="Heart with pulse with solid fill">
            <a:extLst>
              <a:ext uri="{FF2B5EF4-FFF2-40B4-BE49-F238E27FC236}">
                <a16:creationId xmlns:a16="http://schemas.microsoft.com/office/drawing/2014/main" id="{01639FAC-FFAD-23B9-E189-2087A925B1E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10043258" y="2555062"/>
            <a:ext cx="939067" cy="939067"/>
          </a:xfrm>
          <a:prstGeom prst="rect">
            <a:avLst/>
          </a:prstGeom>
        </p:spPr>
      </p:pic>
    </p:spTree>
    <p:extLst>
      <p:ext uri="{BB962C8B-B14F-4D97-AF65-F5344CB8AC3E}">
        <p14:creationId xmlns:p14="http://schemas.microsoft.com/office/powerpoint/2010/main" val="761687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a:xfrm>
            <a:off x="838200" y="365125"/>
            <a:ext cx="9405551" cy="660111"/>
          </a:xfrm>
        </p:spPr>
        <p:txBody>
          <a:bodyPr/>
          <a:lstStyle/>
          <a:p>
            <a:r>
              <a:rPr lang="en-US" dirty="0"/>
              <a:t>Special Populations: </a:t>
            </a:r>
            <a:r>
              <a:rPr lang="en-US" dirty="0">
                <a:latin typeface="Lub Dub Medium" panose="020B0603030403020204" pitchFamily="34" charset="0"/>
              </a:rPr>
              <a:t>Chronic Kidney Disease and CCD</a:t>
            </a:r>
          </a:p>
        </p:txBody>
      </p:sp>
      <p:sp>
        <p:nvSpPr>
          <p:cNvPr id="6" name="Round Same Side Corner Rectangle 60">
            <a:extLst>
              <a:ext uri="{FF2B5EF4-FFF2-40B4-BE49-F238E27FC236}">
                <a16:creationId xmlns:a16="http://schemas.microsoft.com/office/drawing/2014/main" id="{4090DEF6-B3AD-F8FA-1EDE-A6CEBF2A6ADD}"/>
              </a:ext>
              <a:ext uri="{C183D7F6-B498-43B3-948B-1728B52AA6E4}">
                <adec:decorative xmlns:adec="http://schemas.microsoft.com/office/drawing/2017/decorative" val="1"/>
              </a:ext>
            </a:extLst>
          </p:cNvPr>
          <p:cNvSpPr/>
          <p:nvPr/>
        </p:nvSpPr>
        <p:spPr>
          <a:xfrm>
            <a:off x="2150347" y="1414148"/>
            <a:ext cx="8372948" cy="80654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b="1" dirty="0">
              <a:solidFill>
                <a:srgbClr val="292929"/>
              </a:solidFill>
              <a:latin typeface="Lub Dub Condensed" panose="020B0506030403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D6E6AC53-A129-6E4D-2F17-27C39CB2D758}"/>
              </a:ext>
              <a:ext uri="{C183D7F6-B498-43B3-948B-1728B52AA6E4}">
                <adec:decorative xmlns:adec="http://schemas.microsoft.com/office/drawing/2017/decorative" val="1"/>
              </a:ext>
            </a:extLst>
          </p:cNvPr>
          <p:cNvCxnSpPr/>
          <p:nvPr/>
        </p:nvCxnSpPr>
        <p:spPr>
          <a:xfrm flipH="1">
            <a:off x="1189463" y="3139261"/>
            <a:ext cx="5134" cy="860979"/>
          </a:xfrm>
          <a:prstGeom prst="straightConnector1">
            <a:avLst/>
          </a:prstGeom>
          <a:ln w="57150" cmpd="sng">
            <a:solidFill>
              <a:srgbClr val="EE3823"/>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A17CA43-090A-9BAF-3C37-B8DFE63D7D8D}"/>
              </a:ext>
              <a:ext uri="{C183D7F6-B498-43B3-948B-1728B52AA6E4}">
                <adec:decorative xmlns:adec="http://schemas.microsoft.com/office/drawing/2017/decorative" val="1"/>
              </a:ext>
            </a:extLst>
          </p:cNvPr>
          <p:cNvSpPr txBox="1"/>
          <p:nvPr/>
        </p:nvSpPr>
        <p:spPr>
          <a:xfrm>
            <a:off x="2152860" y="2346851"/>
            <a:ext cx="4015154" cy="1077218"/>
          </a:xfrm>
          <a:prstGeom prst="rect">
            <a:avLst/>
          </a:prstGeom>
          <a:solidFill>
            <a:schemeClr val="bg1">
              <a:lumMod val="8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600" b="1" dirty="0">
                <a:solidFill>
                  <a:srgbClr val="292929"/>
                </a:solidFill>
                <a:latin typeface="Lub Dub Condensed" panose="020B0506030403020204" pitchFamily="34" charset="0"/>
                <a:cs typeface="Arial" panose="020B0604020202020204" pitchFamily="34" charset="0"/>
              </a:rPr>
            </a:br>
            <a:br>
              <a:rPr lang="en-US" sz="1600" b="1" dirty="0">
                <a:solidFill>
                  <a:srgbClr val="292929"/>
                </a:solidFill>
                <a:latin typeface="Lub Dub Condensed" panose="020B0506030403020204" pitchFamily="34" charset="0"/>
                <a:cs typeface="Arial" panose="020B0604020202020204" pitchFamily="34" charset="0"/>
              </a:rPr>
            </a:br>
            <a:br>
              <a:rPr lang="en-US" sz="1600" b="1" dirty="0">
                <a:solidFill>
                  <a:srgbClr val="292929"/>
                </a:solidFill>
                <a:latin typeface="Lub Dub Condensed" panose="020B0506030403020204" pitchFamily="34" charset="0"/>
                <a:cs typeface="Arial" panose="020B0604020202020204" pitchFamily="34" charset="0"/>
              </a:rPr>
            </a:b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BF86ADB-E8A8-11C3-B381-D27CE4E298EF}"/>
              </a:ext>
              <a:ext uri="{C183D7F6-B498-43B3-948B-1728B52AA6E4}">
                <adec:decorative xmlns:adec="http://schemas.microsoft.com/office/drawing/2017/decorative" val="1"/>
              </a:ext>
            </a:extLst>
          </p:cNvPr>
          <p:cNvSpPr txBox="1"/>
          <p:nvPr/>
        </p:nvSpPr>
        <p:spPr>
          <a:xfrm>
            <a:off x="2152860" y="3623829"/>
            <a:ext cx="4015154" cy="1077218"/>
          </a:xfrm>
          <a:prstGeom prst="rect">
            <a:avLst/>
          </a:prstGeom>
          <a:solidFill>
            <a:schemeClr val="bg1">
              <a:lumMod val="8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600" dirty="0">
                <a:solidFill>
                  <a:srgbClr val="292929"/>
                </a:solidFill>
                <a:latin typeface="Lub Dub Condensed" panose="020B0506030403020204" pitchFamily="34" charset="0"/>
                <a:cs typeface="Arial" panose="020B0604020202020204" pitchFamily="34" charset="0"/>
              </a:rPr>
            </a:br>
            <a:br>
              <a:rPr lang="en-US" sz="1600" dirty="0">
                <a:solidFill>
                  <a:srgbClr val="292929"/>
                </a:solidFill>
                <a:latin typeface="Lub Dub Condensed" panose="020B0506030403020204" pitchFamily="34" charset="0"/>
                <a:cs typeface="Arial" panose="020B0604020202020204" pitchFamily="34" charset="0"/>
              </a:rPr>
            </a:br>
            <a:br>
              <a:rPr lang="en-US" sz="1600" dirty="0">
                <a:solidFill>
                  <a:srgbClr val="292929"/>
                </a:solidFill>
                <a:latin typeface="Lub Dub Condensed" panose="020B0506030403020204" pitchFamily="34" charset="0"/>
                <a:cs typeface="Arial" panose="020B0604020202020204" pitchFamily="34" charset="0"/>
              </a:rPr>
            </a:br>
            <a:endParaRPr lang="en-US" sz="1600" dirty="0">
              <a:solidFill>
                <a:srgbClr val="292929"/>
              </a:solidFill>
              <a:latin typeface="Lub Dub Condensed" panose="020B0506030403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62DE8FE-0033-A65D-89C6-0FD48A09A273}"/>
              </a:ext>
              <a:ext uri="{C183D7F6-B498-43B3-948B-1728B52AA6E4}">
                <adec:decorative xmlns:adec="http://schemas.microsoft.com/office/drawing/2017/decorative" val="1"/>
              </a:ext>
            </a:extLst>
          </p:cNvPr>
          <p:cNvSpPr txBox="1"/>
          <p:nvPr/>
        </p:nvSpPr>
        <p:spPr>
          <a:xfrm>
            <a:off x="2152860" y="4900807"/>
            <a:ext cx="4015154" cy="584775"/>
          </a:xfrm>
          <a:prstGeom prst="rect">
            <a:avLst/>
          </a:prstGeom>
          <a:solidFill>
            <a:schemeClr val="bg1">
              <a:lumMod val="8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600" dirty="0">
                <a:solidFill>
                  <a:srgbClr val="292929"/>
                </a:solidFill>
                <a:latin typeface="Lub Dub Condensed" panose="020B0506030403020204" pitchFamily="34" charset="0"/>
                <a:cs typeface="Arial" panose="020B0604020202020204" pitchFamily="34" charset="0"/>
              </a:rPr>
            </a:br>
            <a:endParaRPr lang="en-US" sz="1600" dirty="0">
              <a:solidFill>
                <a:srgbClr val="292929"/>
              </a:solidFill>
              <a:latin typeface="Lub Dub Condensed" panose="020B0506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6E08E92-4BA4-4423-7000-2770B7B101B3}"/>
              </a:ext>
              <a:ext uri="{C183D7F6-B498-43B3-948B-1728B52AA6E4}">
                <adec:decorative xmlns:adec="http://schemas.microsoft.com/office/drawing/2017/decorative" val="1"/>
              </a:ext>
            </a:extLst>
          </p:cNvPr>
          <p:cNvSpPr txBox="1"/>
          <p:nvPr/>
        </p:nvSpPr>
        <p:spPr>
          <a:xfrm>
            <a:off x="6400800" y="2349413"/>
            <a:ext cx="4139921" cy="1077218"/>
          </a:xfrm>
          <a:prstGeom prst="rect">
            <a:avLst/>
          </a:prstGeom>
          <a:solidFill>
            <a:schemeClr val="bg1">
              <a:lumMod val="85000"/>
            </a:schemeClr>
          </a:solid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600" dirty="0">
                <a:solidFill>
                  <a:srgbClr val="292929"/>
                </a:solidFill>
                <a:latin typeface="Lub Dub Condensed" panose="020B0506030403020204" pitchFamily="34" charset="0"/>
                <a:cs typeface="Arial" panose="020B0604020202020204" pitchFamily="34" charset="0"/>
              </a:rPr>
            </a:br>
            <a:br>
              <a:rPr lang="en-US" sz="1600" dirty="0">
                <a:solidFill>
                  <a:srgbClr val="292929"/>
                </a:solidFill>
                <a:latin typeface="Lub Dub Condensed" panose="020B0506030403020204" pitchFamily="34" charset="0"/>
                <a:cs typeface="Arial" panose="020B0604020202020204" pitchFamily="34" charset="0"/>
              </a:rPr>
            </a:br>
            <a:br>
              <a:rPr lang="en-US" sz="1600" dirty="0">
                <a:solidFill>
                  <a:srgbClr val="292929"/>
                </a:solidFill>
                <a:latin typeface="Lub Dub Condensed" panose="020B0506030403020204" pitchFamily="34" charset="0"/>
                <a:cs typeface="Arial" panose="020B0604020202020204" pitchFamily="34" charset="0"/>
              </a:rPr>
            </a:br>
            <a:endParaRPr lang="en-US" sz="1600" dirty="0">
              <a:solidFill>
                <a:srgbClr val="292929"/>
              </a:solidFill>
              <a:latin typeface="Lub Dub Condensed" panose="020B0506030403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FC2B5D4-87A0-95AC-C5FB-A1259A713C30}"/>
              </a:ext>
              <a:ext uri="{C183D7F6-B498-43B3-948B-1728B52AA6E4}">
                <adec:decorative xmlns:adec="http://schemas.microsoft.com/office/drawing/2017/decorative" val="1"/>
              </a:ext>
            </a:extLst>
          </p:cNvPr>
          <p:cNvSpPr txBox="1"/>
          <p:nvPr/>
        </p:nvSpPr>
        <p:spPr>
          <a:xfrm>
            <a:off x="6400800" y="3624717"/>
            <a:ext cx="4139921" cy="1077218"/>
          </a:xfrm>
          <a:prstGeom prst="rect">
            <a:avLst/>
          </a:prstGeom>
          <a:solidFill>
            <a:schemeClr val="bg1">
              <a:lumMod val="85000"/>
            </a:schemeClr>
          </a:solid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292929"/>
                </a:solidFill>
                <a:latin typeface="Lub Dub Condensed" panose="020B0506030403020204" pitchFamily="34" charset="0"/>
                <a:cs typeface="Arial" panose="020B0604020202020204" pitchFamily="34" charset="0"/>
              </a:rPr>
              <a:t> </a:t>
            </a:r>
            <a:br>
              <a:rPr lang="en-US" sz="1600" b="1" dirty="0">
                <a:solidFill>
                  <a:srgbClr val="292929"/>
                </a:solidFill>
                <a:latin typeface="Lub Dub Condensed" panose="020B0506030403020204" pitchFamily="34" charset="0"/>
                <a:cs typeface="Arial" panose="020B0604020202020204" pitchFamily="34" charset="0"/>
              </a:rPr>
            </a:br>
            <a:br>
              <a:rPr lang="en-US" sz="1600" b="1" dirty="0">
                <a:solidFill>
                  <a:srgbClr val="292929"/>
                </a:solidFill>
                <a:latin typeface="Lub Dub Condensed" panose="020B0506030403020204" pitchFamily="34" charset="0"/>
                <a:cs typeface="Arial" panose="020B0604020202020204" pitchFamily="34" charset="0"/>
              </a:rPr>
            </a:br>
            <a:br>
              <a:rPr lang="en-US" sz="1600" b="1" dirty="0">
                <a:solidFill>
                  <a:srgbClr val="292929"/>
                </a:solidFill>
                <a:latin typeface="Lub Dub Condensed" panose="020B0506030403020204" pitchFamily="34" charset="0"/>
                <a:cs typeface="Arial" panose="020B0604020202020204" pitchFamily="34" charset="0"/>
              </a:rPr>
            </a:br>
            <a:endParaRPr lang="en-US" sz="1600" dirty="0">
              <a:solidFill>
                <a:srgbClr val="292929"/>
              </a:solidFill>
              <a:latin typeface="Lub Dub Condensed" panose="020B0506030403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DCB0DD7-F476-109B-257B-D748F64AAB80}"/>
              </a:ext>
              <a:ext uri="{C183D7F6-B498-43B3-948B-1728B52AA6E4}">
                <adec:decorative xmlns:adec="http://schemas.microsoft.com/office/drawing/2017/decorative" val="1"/>
              </a:ext>
            </a:extLst>
          </p:cNvPr>
          <p:cNvSpPr txBox="1"/>
          <p:nvPr/>
        </p:nvSpPr>
        <p:spPr>
          <a:xfrm>
            <a:off x="6400800" y="4902482"/>
            <a:ext cx="4139921" cy="584775"/>
          </a:xfrm>
          <a:prstGeom prst="rect">
            <a:avLst/>
          </a:prstGeom>
          <a:solidFill>
            <a:schemeClr val="bg1">
              <a:lumMod val="8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600" dirty="0">
                <a:solidFill>
                  <a:srgbClr val="292929"/>
                </a:solidFill>
                <a:latin typeface="Lub Dub Condensed" panose="020B0506030403020204" pitchFamily="34" charset="0"/>
                <a:cs typeface="Arial" panose="020B0604020202020204" pitchFamily="34" charset="0"/>
              </a:rPr>
            </a:br>
            <a:endParaRPr lang="en-US" sz="1600" dirty="0">
              <a:solidFill>
                <a:srgbClr val="292929"/>
              </a:solidFill>
              <a:latin typeface="Lub Dub Condensed" panose="020B0506030403020204" pitchFamily="34" charset="0"/>
              <a:cs typeface="Arial" panose="020B0604020202020204" pitchFamily="34" charset="0"/>
            </a:endParaRPr>
          </a:p>
        </p:txBody>
      </p:sp>
      <p:sp>
        <p:nvSpPr>
          <p:cNvPr id="19" name="Round Same Side Corner Rectangle 60">
            <a:extLst>
              <a:ext uri="{FF2B5EF4-FFF2-40B4-BE49-F238E27FC236}">
                <a16:creationId xmlns:a16="http://schemas.microsoft.com/office/drawing/2014/main" id="{2082352A-C51A-AC58-9FB5-37EFD16F95D1}"/>
              </a:ext>
              <a:ext uri="{C183D7F6-B498-43B3-948B-1728B52AA6E4}">
                <adec:decorative xmlns:adec="http://schemas.microsoft.com/office/drawing/2017/decorative" val="0"/>
              </a:ext>
            </a:extLst>
          </p:cNvPr>
          <p:cNvSpPr/>
          <p:nvPr/>
        </p:nvSpPr>
        <p:spPr>
          <a:xfrm>
            <a:off x="2141974" y="1415823"/>
            <a:ext cx="8372948" cy="806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b="1" dirty="0">
                <a:solidFill>
                  <a:srgbClr val="292929"/>
                </a:solidFill>
                <a:latin typeface="Lub Dub Condensed" panose="020B0506030403020204" pitchFamily="34" charset="0"/>
                <a:cs typeface="Arial" panose="020B0604020202020204" pitchFamily="34" charset="0"/>
              </a:rPr>
              <a:t>In patients with CCD and CKD, measures should be taken to minimize the risk of </a:t>
            </a:r>
            <a:br>
              <a:rPr lang="en-US" b="1" dirty="0">
                <a:solidFill>
                  <a:srgbClr val="292929"/>
                </a:solidFill>
                <a:latin typeface="Lub Dub Condensed" panose="020B0506030403020204" pitchFamily="34" charset="0"/>
                <a:cs typeface="Arial" panose="020B0604020202020204" pitchFamily="34" charset="0"/>
              </a:rPr>
            </a:br>
            <a:r>
              <a:rPr lang="en-US" b="1" dirty="0">
                <a:solidFill>
                  <a:srgbClr val="292929"/>
                </a:solidFill>
                <a:latin typeface="Lub Dub Condensed" panose="020B0506030403020204" pitchFamily="34" charset="0"/>
                <a:cs typeface="Arial" panose="020B0604020202020204" pitchFamily="34" charset="0"/>
              </a:rPr>
              <a:t>treatment-related acute kidney injury. (Class 1)</a:t>
            </a:r>
          </a:p>
        </p:txBody>
      </p:sp>
      <p:sp>
        <p:nvSpPr>
          <p:cNvPr id="20" name="TextBox 19">
            <a:extLst>
              <a:ext uri="{FF2B5EF4-FFF2-40B4-BE49-F238E27FC236}">
                <a16:creationId xmlns:a16="http://schemas.microsoft.com/office/drawing/2014/main" id="{5514CEEB-7044-026D-7AE7-A6DF4A426095}"/>
              </a:ext>
            </a:extLst>
          </p:cNvPr>
          <p:cNvSpPr txBox="1"/>
          <p:nvPr/>
        </p:nvSpPr>
        <p:spPr>
          <a:xfrm>
            <a:off x="2144487" y="2348526"/>
            <a:ext cx="401515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292929"/>
                </a:solidFill>
                <a:latin typeface="Lub Dub Condensed" panose="020B0506030403020204" pitchFamily="34" charset="0"/>
                <a:cs typeface="Arial" panose="020B0604020202020204" pitchFamily="34" charset="0"/>
              </a:rPr>
              <a:t>Revascularization </a:t>
            </a:r>
            <a:r>
              <a:rPr lang="en-US" sz="1600" dirty="0">
                <a:solidFill>
                  <a:srgbClr val="292929"/>
                </a:solidFill>
                <a:latin typeface="Lub Dub Condensed" panose="020B0506030403020204" pitchFamily="34" charset="0"/>
                <a:cs typeface="Arial" panose="020B0604020202020204" pitchFamily="34" charset="0"/>
              </a:rPr>
              <a:t>for patients with moderate to severe ischemia burden can be reserved for patients who remain </a:t>
            </a:r>
            <a:r>
              <a:rPr lang="en-US" sz="1600" b="1" dirty="0">
                <a:solidFill>
                  <a:srgbClr val="292929"/>
                </a:solidFill>
                <a:latin typeface="Lub Dub Condensed" panose="020B0506030403020204" pitchFamily="34" charset="0"/>
                <a:cs typeface="Arial" panose="020B0604020202020204" pitchFamily="34" charset="0"/>
              </a:rPr>
              <a:t>symptomatic despite medical therapy  </a:t>
            </a:r>
          </a:p>
        </p:txBody>
      </p:sp>
      <p:sp>
        <p:nvSpPr>
          <p:cNvPr id="23" name="TextBox 22">
            <a:extLst>
              <a:ext uri="{FF2B5EF4-FFF2-40B4-BE49-F238E27FC236}">
                <a16:creationId xmlns:a16="http://schemas.microsoft.com/office/drawing/2014/main" id="{C96C1637-AD24-36C0-1D0A-3C4F173F01D9}"/>
              </a:ext>
            </a:extLst>
          </p:cNvPr>
          <p:cNvSpPr txBox="1"/>
          <p:nvPr/>
        </p:nvSpPr>
        <p:spPr>
          <a:xfrm>
            <a:off x="6392427" y="2350200"/>
            <a:ext cx="4139921" cy="1078992"/>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292929"/>
                </a:solidFill>
                <a:latin typeface="Lub Dub Condensed" panose="020B0506030403020204" pitchFamily="34" charset="0"/>
                <a:cs typeface="Arial" panose="020B0604020202020204" pitchFamily="34" charset="0"/>
              </a:rPr>
              <a:t>Radial access </a:t>
            </a:r>
            <a:r>
              <a:rPr lang="en-US" sz="1600" dirty="0">
                <a:solidFill>
                  <a:srgbClr val="292929"/>
                </a:solidFill>
                <a:latin typeface="Lub Dub Condensed" panose="020B0506030403020204" pitchFamily="34" charset="0"/>
                <a:cs typeface="Arial" panose="020B0604020202020204" pitchFamily="34" charset="0"/>
              </a:rPr>
              <a:t>may minimize the role of aeroembolism on the development of AKI</a:t>
            </a:r>
          </a:p>
        </p:txBody>
      </p:sp>
      <p:sp>
        <p:nvSpPr>
          <p:cNvPr id="21" name="TextBox 20">
            <a:extLst>
              <a:ext uri="{FF2B5EF4-FFF2-40B4-BE49-F238E27FC236}">
                <a16:creationId xmlns:a16="http://schemas.microsoft.com/office/drawing/2014/main" id="{D1C75BA8-3594-529A-E129-C31042A7054D}"/>
              </a:ext>
            </a:extLst>
          </p:cNvPr>
          <p:cNvSpPr txBox="1"/>
          <p:nvPr/>
        </p:nvSpPr>
        <p:spPr>
          <a:xfrm>
            <a:off x="2144487" y="3625504"/>
            <a:ext cx="401515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292929"/>
                </a:solidFill>
                <a:latin typeface="Lub Dub Condensed" panose="020B0506030403020204" pitchFamily="34" charset="0"/>
                <a:cs typeface="Arial" panose="020B0604020202020204" pitchFamily="34" charset="0"/>
              </a:rPr>
              <a:t>Minimize risk of contrast nephropathy in clinically indicated PCI: </a:t>
            </a:r>
            <a:r>
              <a:rPr lang="en-US" sz="1600" dirty="0">
                <a:solidFill>
                  <a:srgbClr val="292929"/>
                </a:solidFill>
                <a:latin typeface="Lub Dub Condensed" panose="020B0506030403020204" pitchFamily="34" charset="0"/>
                <a:cs typeface="Arial" panose="020B0604020202020204" pitchFamily="34" charset="0"/>
              </a:rPr>
              <a:t>avoid nephrotoxic agents, ensure adequate pre-hydration, minimize volume of contrast media</a:t>
            </a:r>
          </a:p>
        </p:txBody>
      </p:sp>
      <p:sp>
        <p:nvSpPr>
          <p:cNvPr id="24" name="TextBox 23">
            <a:extLst>
              <a:ext uri="{FF2B5EF4-FFF2-40B4-BE49-F238E27FC236}">
                <a16:creationId xmlns:a16="http://schemas.microsoft.com/office/drawing/2014/main" id="{AAB4BD93-3406-8349-2C25-6C30082C2C4A}"/>
              </a:ext>
            </a:extLst>
          </p:cNvPr>
          <p:cNvSpPr txBox="1"/>
          <p:nvPr/>
        </p:nvSpPr>
        <p:spPr>
          <a:xfrm>
            <a:off x="6392427" y="3625504"/>
            <a:ext cx="4139921" cy="1078992"/>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292929"/>
                </a:solidFill>
                <a:latin typeface="Lub Dub Condensed" panose="020B0506030403020204" pitchFamily="34" charset="0"/>
                <a:cs typeface="Arial" panose="020B0604020202020204" pitchFamily="34" charset="0"/>
              </a:rPr>
              <a:t>Delay of CABG </a:t>
            </a:r>
            <a:r>
              <a:rPr lang="en-US" sz="1600" dirty="0">
                <a:solidFill>
                  <a:srgbClr val="292929"/>
                </a:solidFill>
                <a:latin typeface="Lub Dub Condensed" panose="020B0506030403020204" pitchFamily="34" charset="0"/>
                <a:cs typeface="Arial" panose="020B0604020202020204" pitchFamily="34" charset="0"/>
              </a:rPr>
              <a:t>(when feasible) in stable patients after angiography beyond 24 hours may reduce risk of AKI</a:t>
            </a:r>
          </a:p>
        </p:txBody>
      </p:sp>
      <p:sp>
        <p:nvSpPr>
          <p:cNvPr id="22" name="TextBox 21">
            <a:extLst>
              <a:ext uri="{FF2B5EF4-FFF2-40B4-BE49-F238E27FC236}">
                <a16:creationId xmlns:a16="http://schemas.microsoft.com/office/drawing/2014/main" id="{E0E01005-8360-DC1B-AC43-BD88ADDE63A6}"/>
              </a:ext>
            </a:extLst>
          </p:cNvPr>
          <p:cNvSpPr txBox="1"/>
          <p:nvPr/>
        </p:nvSpPr>
        <p:spPr>
          <a:xfrm>
            <a:off x="2144487" y="4902482"/>
            <a:ext cx="401515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292929"/>
                </a:solidFill>
                <a:latin typeface="Lub Dub Condensed" panose="020B0506030403020204" pitchFamily="34" charset="0"/>
                <a:cs typeface="Arial" panose="020B0604020202020204" pitchFamily="34" charset="0"/>
              </a:rPr>
              <a:t>High dose statins </a:t>
            </a:r>
            <a:r>
              <a:rPr lang="en-US" sz="1600" dirty="0">
                <a:solidFill>
                  <a:srgbClr val="292929"/>
                </a:solidFill>
                <a:latin typeface="Lub Dub Condensed" panose="020B0506030403020204" pitchFamily="34" charset="0"/>
                <a:cs typeface="Arial" panose="020B0604020202020204" pitchFamily="34" charset="0"/>
              </a:rPr>
              <a:t>may reduce the occurrence of contrast-induced AKI</a:t>
            </a:r>
          </a:p>
        </p:txBody>
      </p:sp>
      <p:sp>
        <p:nvSpPr>
          <p:cNvPr id="25" name="TextBox 24">
            <a:extLst>
              <a:ext uri="{FF2B5EF4-FFF2-40B4-BE49-F238E27FC236}">
                <a16:creationId xmlns:a16="http://schemas.microsoft.com/office/drawing/2014/main" id="{47DB0ABF-45C3-B81F-583A-EAEBD8463800}"/>
              </a:ext>
            </a:extLst>
          </p:cNvPr>
          <p:cNvSpPr txBox="1"/>
          <p:nvPr/>
        </p:nvSpPr>
        <p:spPr>
          <a:xfrm>
            <a:off x="6392427" y="4904157"/>
            <a:ext cx="413992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292929"/>
                </a:solidFill>
                <a:latin typeface="Lub Dub Condensed" panose="020B0506030403020204" pitchFamily="34" charset="0"/>
                <a:cs typeface="Arial" panose="020B0604020202020204" pitchFamily="34" charset="0"/>
              </a:rPr>
              <a:t>No benefit of bicarbonate or N-acetyl-L-cysteine over normal saline </a:t>
            </a:r>
            <a:r>
              <a:rPr lang="en-US" sz="1600" dirty="0">
                <a:solidFill>
                  <a:srgbClr val="292929"/>
                </a:solidFill>
                <a:latin typeface="Lub Dub Condensed" panose="020B0506030403020204" pitchFamily="34" charset="0"/>
                <a:cs typeface="Arial" panose="020B0604020202020204" pitchFamily="34" charset="0"/>
              </a:rPr>
              <a:t>for prevention of AKI</a:t>
            </a:r>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1927140" y="5958098"/>
            <a:ext cx="8337721" cy="257351"/>
          </a:xfrm>
        </p:spPr>
        <p:txBody>
          <a:bodyPr/>
          <a:lstStyle/>
          <a:p>
            <a:pPr algn="ctr"/>
            <a:r>
              <a:rPr lang="en-US" b="1" dirty="0"/>
              <a:t>Abbreviations: </a:t>
            </a:r>
            <a:r>
              <a:rPr lang="en-US" dirty="0"/>
              <a:t>AKI indicates acute kidney injury; CABG, coronary artery bypass graft; and PCI, percutaneous coronary intervention. </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38</a:t>
            </a:fld>
            <a:endParaRPr lang="en-US" sz="900" dirty="0"/>
          </a:p>
        </p:txBody>
      </p:sp>
      <p:sp>
        <p:nvSpPr>
          <p:cNvPr id="3" name="Oval 2">
            <a:extLst>
              <a:ext uri="{FF2B5EF4-FFF2-40B4-BE49-F238E27FC236}">
                <a16:creationId xmlns:a16="http://schemas.microsoft.com/office/drawing/2014/main" id="{2C2FE3E5-ACF2-26C8-BEC9-98DFFE7D7093}"/>
              </a:ext>
              <a:ext uri="{C183D7F6-B498-43B3-948B-1728B52AA6E4}">
                <adec:decorative xmlns:adec="http://schemas.microsoft.com/office/drawing/2017/decorative" val="1"/>
              </a:ext>
            </a:extLst>
          </p:cNvPr>
          <p:cNvSpPr/>
          <p:nvPr/>
        </p:nvSpPr>
        <p:spPr>
          <a:xfrm>
            <a:off x="666750" y="4129989"/>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Kidneys with solid fill">
            <a:extLst>
              <a:ext uri="{FF2B5EF4-FFF2-40B4-BE49-F238E27FC236}">
                <a16:creationId xmlns:a16="http://schemas.microsoft.com/office/drawing/2014/main" id="{3B164429-8BC2-70D0-B5C8-E106CA740A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65908" y="4240987"/>
            <a:ext cx="843817" cy="843817"/>
          </a:xfrm>
          <a:prstGeom prst="rect">
            <a:avLst/>
          </a:prstGeom>
        </p:spPr>
      </p:pic>
      <p:sp>
        <p:nvSpPr>
          <p:cNvPr id="26" name="Oval 25">
            <a:extLst>
              <a:ext uri="{FF2B5EF4-FFF2-40B4-BE49-F238E27FC236}">
                <a16:creationId xmlns:a16="http://schemas.microsoft.com/office/drawing/2014/main" id="{13B57FDC-1A3C-24CA-BCD6-81C6A46B0C14}"/>
              </a:ext>
              <a:ext uri="{C183D7F6-B498-43B3-948B-1728B52AA6E4}">
                <adec:decorative xmlns:adec="http://schemas.microsoft.com/office/drawing/2017/decorative" val="1"/>
              </a:ext>
            </a:extLst>
          </p:cNvPr>
          <p:cNvSpPr/>
          <p:nvPr/>
        </p:nvSpPr>
        <p:spPr>
          <a:xfrm>
            <a:off x="676275" y="1939239"/>
            <a:ext cx="1058563" cy="1058563"/>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Heart organ with solid fill">
            <a:extLst>
              <a:ext uri="{FF2B5EF4-FFF2-40B4-BE49-F238E27FC236}">
                <a16:creationId xmlns:a16="http://schemas.microsoft.com/office/drawing/2014/main" id="{A8F8AC5E-908F-8B3E-601B-B5968381644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75433" y="2050237"/>
            <a:ext cx="843817" cy="843817"/>
          </a:xfrm>
          <a:prstGeom prst="rect">
            <a:avLst/>
          </a:prstGeom>
        </p:spPr>
      </p:pic>
    </p:spTree>
    <p:extLst>
      <p:ext uri="{BB962C8B-B14F-4D97-AF65-F5344CB8AC3E}">
        <p14:creationId xmlns:p14="http://schemas.microsoft.com/office/powerpoint/2010/main" val="214791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Recommendations for HIV and Autoimmune Disorders in CCD</a:t>
            </a:r>
          </a:p>
        </p:txBody>
      </p:sp>
      <p:sp>
        <p:nvSpPr>
          <p:cNvPr id="6" name="Round Same Side Corner Rectangle 60">
            <a:extLst>
              <a:ext uri="{FF2B5EF4-FFF2-40B4-BE49-F238E27FC236}">
                <a16:creationId xmlns:a16="http://schemas.microsoft.com/office/drawing/2014/main" id="{A58224BE-6F01-BC5E-E991-E55E8ADD946D}"/>
              </a:ext>
              <a:ext uri="{C183D7F6-B498-43B3-948B-1728B52AA6E4}">
                <adec:decorative xmlns:adec="http://schemas.microsoft.com/office/drawing/2017/decorative" val="1"/>
              </a:ext>
            </a:extLst>
          </p:cNvPr>
          <p:cNvSpPr/>
          <p:nvPr/>
        </p:nvSpPr>
        <p:spPr>
          <a:xfrm>
            <a:off x="533615" y="2810354"/>
            <a:ext cx="1339752" cy="173269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Antiretroviral therapy is beneficial to decrease the risk of CV events </a:t>
            </a:r>
            <a:br>
              <a:rPr lang="en-US" sz="1400" b="1" dirty="0">
                <a:solidFill>
                  <a:srgbClr val="292929"/>
                </a:solidFill>
                <a:latin typeface="Lub Dub Condensed" panose="020B0506030403020204" pitchFamily="34" charset="0"/>
                <a:cs typeface="Arial" panose="020B0604020202020204" pitchFamily="34" charset="0"/>
              </a:rPr>
            </a:br>
            <a:r>
              <a:rPr lang="en-US" sz="1400" b="1" dirty="0">
                <a:solidFill>
                  <a:srgbClr val="292929"/>
                </a:solidFill>
                <a:latin typeface="Lub Dub Condensed" panose="020B0506030403020204" pitchFamily="34" charset="0"/>
                <a:cs typeface="Arial" panose="020B0604020202020204" pitchFamily="34" charset="0"/>
              </a:rPr>
              <a:t>(Class 1)</a:t>
            </a:r>
          </a:p>
        </p:txBody>
      </p:sp>
      <p:cxnSp>
        <p:nvCxnSpPr>
          <p:cNvPr id="7" name="Straight Arrow Connector 10">
            <a:extLst>
              <a:ext uri="{FF2B5EF4-FFF2-40B4-BE49-F238E27FC236}">
                <a16:creationId xmlns:a16="http://schemas.microsoft.com/office/drawing/2014/main" id="{170FEDBE-4D58-677E-7838-AD4CB78859EF}"/>
              </a:ext>
              <a:ext uri="{C183D7F6-B498-43B3-948B-1728B52AA6E4}">
                <adec:decorative xmlns:adec="http://schemas.microsoft.com/office/drawing/2017/decorative" val="1"/>
              </a:ext>
            </a:extLst>
          </p:cNvPr>
          <p:cNvCxnSpPr>
            <a:cxnSpLocks/>
            <a:stCxn id="8" idx="2"/>
            <a:endCxn id="6" idx="0"/>
          </p:cNvCxnSpPr>
          <p:nvPr/>
        </p:nvCxnSpPr>
        <p:spPr>
          <a:xfrm rot="5400000">
            <a:off x="1766438" y="1659078"/>
            <a:ext cx="588329" cy="171422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2923C27-FA7D-F911-927D-89AEA7D6DD41}"/>
              </a:ext>
              <a:ext uri="{C183D7F6-B498-43B3-948B-1728B52AA6E4}">
                <adec:decorative xmlns:adec="http://schemas.microsoft.com/office/drawing/2017/decorative" val="1"/>
              </a:ext>
            </a:extLst>
          </p:cNvPr>
          <p:cNvSpPr txBox="1"/>
          <p:nvPr/>
        </p:nvSpPr>
        <p:spPr>
          <a:xfrm>
            <a:off x="861490" y="1785892"/>
            <a:ext cx="4112445" cy="43613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HIV</a:t>
            </a:r>
          </a:p>
        </p:txBody>
      </p:sp>
      <p:sp>
        <p:nvSpPr>
          <p:cNvPr id="9" name="Round Same Side Corner Rectangle 60">
            <a:extLst>
              <a:ext uri="{FF2B5EF4-FFF2-40B4-BE49-F238E27FC236}">
                <a16:creationId xmlns:a16="http://schemas.microsoft.com/office/drawing/2014/main" id="{948999D9-9E57-BD0B-D82A-9050250CD1AF}"/>
              </a:ext>
              <a:ext uri="{C183D7F6-B498-43B3-948B-1728B52AA6E4}">
                <adec:decorative xmlns:adec="http://schemas.microsoft.com/office/drawing/2017/decorative" val="1"/>
              </a:ext>
            </a:extLst>
          </p:cNvPr>
          <p:cNvSpPr/>
          <p:nvPr/>
        </p:nvSpPr>
        <p:spPr>
          <a:xfrm>
            <a:off x="2003483" y="2810355"/>
            <a:ext cx="1828461" cy="173269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Choose antiretroviral Tx with favorable lipid and CV risk profiles to decrease drug-drug interactions </a:t>
            </a:r>
          </a:p>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(Class 2a)</a:t>
            </a:r>
          </a:p>
        </p:txBody>
      </p:sp>
      <p:sp>
        <p:nvSpPr>
          <p:cNvPr id="10" name="Round Same Side Corner Rectangle 60">
            <a:extLst>
              <a:ext uri="{FF2B5EF4-FFF2-40B4-BE49-F238E27FC236}">
                <a16:creationId xmlns:a16="http://schemas.microsoft.com/office/drawing/2014/main" id="{024D3FBB-2102-4D98-E9E3-59CE1B017831}"/>
              </a:ext>
              <a:ext uri="{C183D7F6-B498-43B3-948B-1728B52AA6E4}">
                <adec:decorative xmlns:adec="http://schemas.microsoft.com/office/drawing/2017/decorative" val="1"/>
              </a:ext>
            </a:extLst>
          </p:cNvPr>
          <p:cNvSpPr/>
          <p:nvPr/>
        </p:nvSpPr>
        <p:spPr>
          <a:xfrm>
            <a:off x="3989198" y="2810355"/>
            <a:ext cx="1487155" cy="1721685"/>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92929"/>
                </a:solidFill>
                <a:latin typeface="Lub Dub Condensed" panose="020B0506030403020204" pitchFamily="34" charset="0"/>
                <a:cs typeface="Arial" panose="020B0604020202020204" pitchFamily="34" charset="0"/>
              </a:rPr>
              <a:t> Lovastatin or simvastatin should not be used with protease inhibitors</a:t>
            </a:r>
          </a:p>
          <a:p>
            <a:pPr algn="ctr"/>
            <a:r>
              <a:rPr lang="en-US" sz="1400" b="1" dirty="0">
                <a:solidFill>
                  <a:srgbClr val="292929"/>
                </a:solidFill>
                <a:latin typeface="Lub Dub Condensed" panose="020B0506030403020204" pitchFamily="34" charset="0"/>
                <a:cs typeface="Arial" panose="020B0604020202020204" pitchFamily="34" charset="0"/>
              </a:rPr>
              <a:t>(Class 3: Harm)</a:t>
            </a:r>
          </a:p>
        </p:txBody>
      </p:sp>
      <p:cxnSp>
        <p:nvCxnSpPr>
          <p:cNvPr id="11" name="Straight Arrow Connector 10">
            <a:extLst>
              <a:ext uri="{FF2B5EF4-FFF2-40B4-BE49-F238E27FC236}">
                <a16:creationId xmlns:a16="http://schemas.microsoft.com/office/drawing/2014/main" id="{AEE82232-8BB1-92EF-D7AD-80B1687A2523}"/>
              </a:ext>
              <a:ext uri="{C183D7F6-B498-43B3-948B-1728B52AA6E4}">
                <adec:decorative xmlns:adec="http://schemas.microsoft.com/office/drawing/2017/decorative" val="1"/>
              </a:ext>
            </a:extLst>
          </p:cNvPr>
          <p:cNvCxnSpPr>
            <a:cxnSpLocks/>
          </p:cNvCxnSpPr>
          <p:nvPr/>
        </p:nvCxnSpPr>
        <p:spPr>
          <a:xfrm flipH="1">
            <a:off x="2914270" y="2222025"/>
            <a:ext cx="6885" cy="58833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0">
            <a:extLst>
              <a:ext uri="{FF2B5EF4-FFF2-40B4-BE49-F238E27FC236}">
                <a16:creationId xmlns:a16="http://schemas.microsoft.com/office/drawing/2014/main" id="{1F84A33C-10E6-ADE7-CA31-965D494666E0}"/>
              </a:ext>
              <a:ext uri="{C183D7F6-B498-43B3-948B-1728B52AA6E4}">
                <adec:decorative xmlns:adec="http://schemas.microsoft.com/office/drawing/2017/decorative" val="1"/>
              </a:ext>
            </a:extLst>
          </p:cNvPr>
          <p:cNvCxnSpPr>
            <a:cxnSpLocks/>
            <a:stCxn id="8" idx="2"/>
            <a:endCxn id="10" idx="0"/>
          </p:cNvCxnSpPr>
          <p:nvPr/>
        </p:nvCxnSpPr>
        <p:spPr>
          <a:xfrm rot="16200000" flipH="1">
            <a:off x="3531079" y="1608658"/>
            <a:ext cx="588330" cy="181506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ound Same Side Corner Rectangle 60">
            <a:extLst>
              <a:ext uri="{FF2B5EF4-FFF2-40B4-BE49-F238E27FC236}">
                <a16:creationId xmlns:a16="http://schemas.microsoft.com/office/drawing/2014/main" id="{51518BC3-5489-A663-EE66-41D8E3ACE145}"/>
              </a:ext>
              <a:ext uri="{C183D7F6-B498-43B3-948B-1728B52AA6E4}">
                <adec:decorative xmlns:adec="http://schemas.microsoft.com/office/drawing/2017/decorative" val="1"/>
              </a:ext>
            </a:extLst>
          </p:cNvPr>
          <p:cNvSpPr/>
          <p:nvPr/>
        </p:nvSpPr>
        <p:spPr>
          <a:xfrm>
            <a:off x="6320413" y="2812028"/>
            <a:ext cx="2622620" cy="4060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Rheumatoid Arthritis </a:t>
            </a:r>
          </a:p>
        </p:txBody>
      </p:sp>
      <p:cxnSp>
        <p:nvCxnSpPr>
          <p:cNvPr id="67" name="Straight Arrow Connector 10">
            <a:extLst>
              <a:ext uri="{FF2B5EF4-FFF2-40B4-BE49-F238E27FC236}">
                <a16:creationId xmlns:a16="http://schemas.microsoft.com/office/drawing/2014/main" id="{FF87F866-C32C-AEFA-CB7B-53C4001B7ABE}"/>
              </a:ext>
              <a:ext uri="{C183D7F6-B498-43B3-948B-1728B52AA6E4}">
                <adec:decorative xmlns:adec="http://schemas.microsoft.com/office/drawing/2017/decorative" val="1"/>
              </a:ext>
            </a:extLst>
          </p:cNvPr>
          <p:cNvCxnSpPr>
            <a:cxnSpLocks/>
            <a:stCxn id="68" idx="2"/>
            <a:endCxn id="66" idx="0"/>
          </p:cNvCxnSpPr>
          <p:nvPr/>
        </p:nvCxnSpPr>
        <p:spPr>
          <a:xfrm rot="5400000">
            <a:off x="7910486" y="1944937"/>
            <a:ext cx="588328" cy="114585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B117A95-952F-3344-E0D7-64530C941B2E}"/>
              </a:ext>
              <a:ext uri="{C183D7F6-B498-43B3-948B-1728B52AA6E4}">
                <adec:decorative xmlns:adec="http://schemas.microsoft.com/office/drawing/2017/decorative" val="1"/>
              </a:ext>
            </a:extLst>
          </p:cNvPr>
          <p:cNvSpPr txBox="1"/>
          <p:nvPr/>
        </p:nvSpPr>
        <p:spPr>
          <a:xfrm>
            <a:off x="6721354" y="1787567"/>
            <a:ext cx="4112445" cy="43613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Autoimmune Disorders</a:t>
            </a:r>
          </a:p>
        </p:txBody>
      </p:sp>
      <p:sp>
        <p:nvSpPr>
          <p:cNvPr id="70" name="Round Same Side Corner Rectangle 60">
            <a:extLst>
              <a:ext uri="{FF2B5EF4-FFF2-40B4-BE49-F238E27FC236}">
                <a16:creationId xmlns:a16="http://schemas.microsoft.com/office/drawing/2014/main" id="{C3BB2CD6-3B3D-832E-8658-0AFCBF8248CA}"/>
              </a:ext>
              <a:ext uri="{C183D7F6-B498-43B3-948B-1728B52AA6E4}">
                <adec:decorative xmlns:adec="http://schemas.microsoft.com/office/drawing/2017/decorative" val="1"/>
              </a:ext>
            </a:extLst>
          </p:cNvPr>
          <p:cNvSpPr/>
          <p:nvPr/>
        </p:nvSpPr>
        <p:spPr>
          <a:xfrm>
            <a:off x="9708384" y="2812029"/>
            <a:ext cx="1487155" cy="40344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Others</a:t>
            </a:r>
          </a:p>
        </p:txBody>
      </p:sp>
      <p:cxnSp>
        <p:nvCxnSpPr>
          <p:cNvPr id="72" name="Straight Arrow Connector 10">
            <a:extLst>
              <a:ext uri="{FF2B5EF4-FFF2-40B4-BE49-F238E27FC236}">
                <a16:creationId xmlns:a16="http://schemas.microsoft.com/office/drawing/2014/main" id="{5A4F899E-8B6D-D630-FF77-69962EE8190E}"/>
              </a:ext>
              <a:ext uri="{C183D7F6-B498-43B3-948B-1728B52AA6E4}">
                <adec:decorative xmlns:adec="http://schemas.microsoft.com/office/drawing/2017/decorative" val="1"/>
              </a:ext>
            </a:extLst>
          </p:cNvPr>
          <p:cNvCxnSpPr>
            <a:cxnSpLocks/>
            <a:stCxn id="68" idx="2"/>
            <a:endCxn id="70" idx="0"/>
          </p:cNvCxnSpPr>
          <p:nvPr/>
        </p:nvCxnSpPr>
        <p:spPr>
          <a:xfrm rot="16200000" flipH="1">
            <a:off x="9320605" y="1680671"/>
            <a:ext cx="588329" cy="167438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Round Same Side Corner Rectangle 60">
            <a:extLst>
              <a:ext uri="{FF2B5EF4-FFF2-40B4-BE49-F238E27FC236}">
                <a16:creationId xmlns:a16="http://schemas.microsoft.com/office/drawing/2014/main" id="{EA78E827-4B37-4125-D48D-8C46C23F0B46}"/>
              </a:ext>
              <a:ext uri="{C183D7F6-B498-43B3-948B-1728B52AA6E4}">
                <adec:decorative xmlns:adec="http://schemas.microsoft.com/office/drawing/2017/decorative" val="1"/>
              </a:ext>
            </a:extLst>
          </p:cNvPr>
          <p:cNvSpPr/>
          <p:nvPr/>
        </p:nvSpPr>
        <p:spPr>
          <a:xfrm>
            <a:off x="6169688" y="3587428"/>
            <a:ext cx="1303960" cy="154728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DMARDs are beneficial to decrease the risk of CV events </a:t>
            </a:r>
            <a:br>
              <a:rPr lang="en-US" sz="1400" b="1" dirty="0">
                <a:solidFill>
                  <a:srgbClr val="292929"/>
                </a:solidFill>
                <a:latin typeface="Lub Dub Condensed" panose="020B0506030403020204" pitchFamily="34" charset="0"/>
                <a:cs typeface="Arial" panose="020B0604020202020204" pitchFamily="34" charset="0"/>
              </a:rPr>
            </a:br>
            <a:r>
              <a:rPr lang="en-US" sz="1400" b="1" dirty="0">
                <a:solidFill>
                  <a:srgbClr val="292929"/>
                </a:solidFill>
                <a:latin typeface="Lub Dub Condensed" panose="020B0506030403020204" pitchFamily="34" charset="0"/>
                <a:cs typeface="Arial" panose="020B0604020202020204" pitchFamily="34" charset="0"/>
              </a:rPr>
              <a:t>(Class 2a)</a:t>
            </a:r>
          </a:p>
        </p:txBody>
      </p:sp>
      <p:sp>
        <p:nvSpPr>
          <p:cNvPr id="76" name="Round Same Side Corner Rectangle 60">
            <a:extLst>
              <a:ext uri="{FF2B5EF4-FFF2-40B4-BE49-F238E27FC236}">
                <a16:creationId xmlns:a16="http://schemas.microsoft.com/office/drawing/2014/main" id="{238D2C49-F6D3-15D9-4E2C-B1BA3FAB8BCB}"/>
              </a:ext>
              <a:ext uri="{C183D7F6-B498-43B3-948B-1728B52AA6E4}">
                <adec:decorative xmlns:adec="http://schemas.microsoft.com/office/drawing/2017/decorative" val="1"/>
              </a:ext>
            </a:extLst>
          </p:cNvPr>
          <p:cNvSpPr/>
          <p:nvPr/>
        </p:nvSpPr>
        <p:spPr>
          <a:xfrm>
            <a:off x="7603765" y="3587429"/>
            <a:ext cx="1500042" cy="1547280"/>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High-dose glucocorticoids should not be used long term if alternatives available </a:t>
            </a:r>
            <a:br>
              <a:rPr lang="en-US" sz="1400" b="1" dirty="0">
                <a:solidFill>
                  <a:srgbClr val="292929"/>
                </a:solidFill>
                <a:latin typeface="Lub Dub Condensed" panose="020B0506030403020204" pitchFamily="34" charset="0"/>
                <a:cs typeface="Arial" panose="020B0604020202020204" pitchFamily="34" charset="0"/>
              </a:rPr>
            </a:br>
            <a:r>
              <a:rPr lang="en-US" sz="1400" b="1" dirty="0">
                <a:solidFill>
                  <a:srgbClr val="292929"/>
                </a:solidFill>
                <a:latin typeface="Lub Dub Condensed" panose="020B0506030403020204" pitchFamily="34" charset="0"/>
                <a:cs typeface="Arial" panose="020B0604020202020204" pitchFamily="34" charset="0"/>
              </a:rPr>
              <a:t>(Class 3: Harm) </a:t>
            </a:r>
          </a:p>
        </p:txBody>
      </p:sp>
      <p:sp>
        <p:nvSpPr>
          <p:cNvPr id="77" name="Round Same Side Corner Rectangle 60">
            <a:extLst>
              <a:ext uri="{FF2B5EF4-FFF2-40B4-BE49-F238E27FC236}">
                <a16:creationId xmlns:a16="http://schemas.microsoft.com/office/drawing/2014/main" id="{0A328366-5AF5-4200-C31A-7CE42D28E86E}"/>
              </a:ext>
              <a:ext uri="{C183D7F6-B498-43B3-948B-1728B52AA6E4}">
                <adec:decorative xmlns:adec="http://schemas.microsoft.com/office/drawing/2017/decorative" val="1"/>
              </a:ext>
            </a:extLst>
          </p:cNvPr>
          <p:cNvSpPr/>
          <p:nvPr/>
        </p:nvSpPr>
        <p:spPr>
          <a:xfrm>
            <a:off x="9589479" y="3587428"/>
            <a:ext cx="1724965" cy="1537447"/>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92929"/>
                </a:solidFill>
                <a:latin typeface="Lub Dub Condensed" panose="020B0506030403020204" pitchFamily="34" charset="0"/>
                <a:cs typeface="Arial" panose="020B0604020202020204" pitchFamily="34" charset="0"/>
              </a:rPr>
              <a:t>Consider biologics and other immune modulators to decrease risk of CV events </a:t>
            </a:r>
          </a:p>
          <a:p>
            <a:pPr algn="ctr"/>
            <a:r>
              <a:rPr lang="en-US" sz="1400" b="1" dirty="0">
                <a:solidFill>
                  <a:srgbClr val="292929"/>
                </a:solidFill>
                <a:latin typeface="Lub Dub Condensed" panose="020B0506030403020204" pitchFamily="34" charset="0"/>
                <a:cs typeface="Arial" panose="020B0604020202020204" pitchFamily="34" charset="0"/>
              </a:rPr>
              <a:t>(Class 2b) </a:t>
            </a:r>
          </a:p>
        </p:txBody>
      </p:sp>
      <p:cxnSp>
        <p:nvCxnSpPr>
          <p:cNvPr id="91" name="Straight Arrow Connector 10">
            <a:extLst>
              <a:ext uri="{FF2B5EF4-FFF2-40B4-BE49-F238E27FC236}">
                <a16:creationId xmlns:a16="http://schemas.microsoft.com/office/drawing/2014/main" id="{F972AABD-A689-A0E8-12CC-874C33CEA8E4}"/>
              </a:ext>
              <a:ext uri="{C183D7F6-B498-43B3-948B-1728B52AA6E4}">
                <adec:decorative xmlns:adec="http://schemas.microsoft.com/office/drawing/2017/decorative" val="1"/>
              </a:ext>
            </a:extLst>
          </p:cNvPr>
          <p:cNvCxnSpPr>
            <a:cxnSpLocks/>
            <a:stCxn id="66" idx="2"/>
            <a:endCxn id="75" idx="0"/>
          </p:cNvCxnSpPr>
          <p:nvPr/>
        </p:nvCxnSpPr>
        <p:spPr>
          <a:xfrm rot="5400000">
            <a:off x="7042008" y="2997712"/>
            <a:ext cx="369377" cy="81005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10">
            <a:extLst>
              <a:ext uri="{FF2B5EF4-FFF2-40B4-BE49-F238E27FC236}">
                <a16:creationId xmlns:a16="http://schemas.microsoft.com/office/drawing/2014/main" id="{B982C94E-F93E-B3B2-00FB-7023B29D618B}"/>
              </a:ext>
              <a:ext uri="{C183D7F6-B498-43B3-948B-1728B52AA6E4}">
                <adec:decorative xmlns:adec="http://schemas.microsoft.com/office/drawing/2017/decorative" val="1"/>
              </a:ext>
            </a:extLst>
          </p:cNvPr>
          <p:cNvCxnSpPr>
            <a:cxnSpLocks/>
            <a:stCxn id="66" idx="2"/>
            <a:endCxn id="76" idx="0"/>
          </p:cNvCxnSpPr>
          <p:nvPr/>
        </p:nvCxnSpPr>
        <p:spPr>
          <a:xfrm rot="16200000" flipH="1">
            <a:off x="7808065" y="3041708"/>
            <a:ext cx="369378" cy="72206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10">
            <a:extLst>
              <a:ext uri="{FF2B5EF4-FFF2-40B4-BE49-F238E27FC236}">
                <a16:creationId xmlns:a16="http://schemas.microsoft.com/office/drawing/2014/main" id="{755E3007-6C52-6DB5-EAB6-7DD0028E5BEB}"/>
              </a:ext>
              <a:ext uri="{C183D7F6-B498-43B3-948B-1728B52AA6E4}">
                <adec:decorative xmlns:adec="http://schemas.microsoft.com/office/drawing/2017/decorative" val="1"/>
              </a:ext>
            </a:extLst>
          </p:cNvPr>
          <p:cNvCxnSpPr>
            <a:cxnSpLocks/>
          </p:cNvCxnSpPr>
          <p:nvPr/>
        </p:nvCxnSpPr>
        <p:spPr>
          <a:xfrm>
            <a:off x="10451961" y="3215472"/>
            <a:ext cx="0" cy="37195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39</a:t>
            </a:fld>
            <a:endParaRPr lang="en-US" sz="900" dirty="0"/>
          </a:p>
        </p:txBody>
      </p:sp>
      <p:sp>
        <p:nvSpPr>
          <p:cNvPr id="110" name="Rectangle 109" descr="A flow chart representation of the recommendations for treating HIV in  CCD. illustrating the table from section 6.8 of the CCD guideline.">
            <a:extLst>
              <a:ext uri="{FF2B5EF4-FFF2-40B4-BE49-F238E27FC236}">
                <a16:creationId xmlns:a16="http://schemas.microsoft.com/office/drawing/2014/main" id="{73271F9D-58EA-4814-997F-435E7C40D291}"/>
              </a:ext>
            </a:extLst>
          </p:cNvPr>
          <p:cNvSpPr/>
          <p:nvPr/>
        </p:nvSpPr>
        <p:spPr>
          <a:xfrm>
            <a:off x="452176" y="1507252"/>
            <a:ext cx="5014127" cy="368774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descr="A flow chart representation of the recommendations for treating Autoimmune disorders in CCD. illustrating the table from section 6.8 of the CCD guideline.">
            <a:extLst>
              <a:ext uri="{FF2B5EF4-FFF2-40B4-BE49-F238E27FC236}">
                <a16:creationId xmlns:a16="http://schemas.microsoft.com/office/drawing/2014/main" id="{A71D2A0C-3EF1-570F-126B-AC1A2531F31C}"/>
              </a:ext>
            </a:extLst>
          </p:cNvPr>
          <p:cNvSpPr/>
          <p:nvPr/>
        </p:nvSpPr>
        <p:spPr>
          <a:xfrm>
            <a:off x="5858188" y="1507252"/>
            <a:ext cx="5797899" cy="368774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921859" y="5958098"/>
            <a:ext cx="6348283" cy="380918"/>
          </a:xfrm>
        </p:spPr>
        <p:txBody>
          <a:bodyPr/>
          <a:lstStyle/>
          <a:p>
            <a:pPr algn="ctr"/>
            <a:r>
              <a:rPr lang="en-US" b="1" dirty="0"/>
              <a:t>Abbreviations: </a:t>
            </a:r>
            <a:r>
              <a:rPr lang="en-US" dirty="0"/>
              <a:t>CCD indicates chronic coronary disease; CV, cardiovascular; DMARD, disease-modifying antirheumatic drug; and HIV, human immunodeficiency virus.</a:t>
            </a:r>
          </a:p>
        </p:txBody>
      </p:sp>
    </p:spTree>
    <p:extLst>
      <p:ext uri="{BB962C8B-B14F-4D97-AF65-F5344CB8AC3E}">
        <p14:creationId xmlns:p14="http://schemas.microsoft.com/office/powerpoint/2010/main" val="18076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right)">
                                      <p:cBhvr>
                                        <p:cTn id="40" dur="500"/>
                                        <p:tgtEl>
                                          <p:spTgt spid="67"/>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500"/>
                                        <p:tgtEl>
                                          <p:spTgt spid="66"/>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wipe(right)">
                                      <p:cBhvr>
                                        <p:cTn id="48" dur="500"/>
                                        <p:tgtEl>
                                          <p:spTgt spid="91"/>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childTnLst>
                                </p:cTn>
                              </p:par>
                            </p:childTnLst>
                          </p:cTn>
                        </p:par>
                        <p:par>
                          <p:cTn id="53" fill="hold">
                            <p:stCondLst>
                              <p:cond delay="2500"/>
                            </p:stCondLst>
                            <p:childTnLst>
                              <p:par>
                                <p:cTn id="54" presetID="22" presetClass="entr" presetSubtype="8" fill="hold"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wipe(left)">
                                      <p:cBhvr>
                                        <p:cTn id="56" dur="500"/>
                                        <p:tgtEl>
                                          <p:spTgt spid="92"/>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fade">
                                      <p:cBhvr>
                                        <p:cTn id="60" dur="500"/>
                                        <p:tgtEl>
                                          <p:spTgt spid="7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wipe(left)">
                                      <p:cBhvr>
                                        <p:cTn id="65" dur="500"/>
                                        <p:tgtEl>
                                          <p:spTgt spid="72"/>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fade">
                                      <p:cBhvr>
                                        <p:cTn id="69" dur="500"/>
                                        <p:tgtEl>
                                          <p:spTgt spid="70"/>
                                        </p:tgtEl>
                                      </p:cBhvr>
                                    </p:animEffect>
                                  </p:childTnLst>
                                </p:cTn>
                              </p:par>
                            </p:childTnLst>
                          </p:cTn>
                        </p:par>
                        <p:par>
                          <p:cTn id="70" fill="hold">
                            <p:stCondLst>
                              <p:cond delay="1000"/>
                            </p:stCondLst>
                            <p:childTnLst>
                              <p:par>
                                <p:cTn id="71" presetID="22" presetClass="entr" presetSubtype="1" fill="hold" nodeType="after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wipe(up)">
                                      <p:cBhvr>
                                        <p:cTn id="73" dur="500"/>
                                        <p:tgtEl>
                                          <p:spTgt spid="97"/>
                                        </p:tgtEl>
                                      </p:cBhvr>
                                    </p:animEffect>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66" grpId="0" animBg="1"/>
      <p:bldP spid="68" grpId="0" animBg="1"/>
      <p:bldP spid="70" grpId="0" animBg="1"/>
      <p:bldP spid="75" grpId="0" animBg="1"/>
      <p:bldP spid="76" grpId="0" animBg="1"/>
      <p:bldP spid="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D89207-A23C-3709-B35D-CAA2CA29D705}"/>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761838" y="2032324"/>
            <a:ext cx="1648283" cy="2699585"/>
          </a:xfrm>
          <a:prstGeom prst="rect">
            <a:avLst/>
          </a:prstGeom>
        </p:spPr>
      </p:pic>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p:txBody>
          <a:bodyPr/>
          <a:lstStyle/>
          <a:p>
            <a:r>
              <a:rPr lang="en-US" dirty="0"/>
              <a:t>Epidemiology</a:t>
            </a:r>
          </a:p>
        </p:txBody>
      </p:sp>
      <p:sp>
        <p:nvSpPr>
          <p:cNvPr id="3" name="Content Placeholder 2">
            <a:extLst>
              <a:ext uri="{FF2B5EF4-FFF2-40B4-BE49-F238E27FC236}">
                <a16:creationId xmlns:a16="http://schemas.microsoft.com/office/drawing/2014/main" id="{16A2D4C7-9C2B-522E-EA84-BBBC976FD757}"/>
              </a:ext>
            </a:extLst>
          </p:cNvPr>
          <p:cNvSpPr>
            <a:spLocks noGrp="1"/>
          </p:cNvSpPr>
          <p:nvPr>
            <p:ph idx="1"/>
          </p:nvPr>
        </p:nvSpPr>
        <p:spPr>
          <a:xfrm>
            <a:off x="838200" y="1058779"/>
            <a:ext cx="10515600" cy="449179"/>
          </a:xfrm>
        </p:spPr>
        <p:txBody>
          <a:bodyPr lIns="0" tIns="0" rIns="0" bIns="91440">
            <a:normAutofit/>
          </a:bodyPr>
          <a:lstStyle/>
          <a:p>
            <a:pPr marL="0" indent="0">
              <a:buNone/>
            </a:pPr>
            <a:r>
              <a:rPr lang="en-US" dirty="0">
                <a:latin typeface="Lub Dub Condensed" panose="020B0506030403020204" pitchFamily="34" charset="0"/>
              </a:rPr>
              <a:t>United States Heart Disease Prevalence, by Age, Race, Ethnicity, and Sex, 2015–2018</a:t>
            </a:r>
          </a:p>
        </p:txBody>
      </p:sp>
      <p:graphicFrame>
        <p:nvGraphicFramePr>
          <p:cNvPr id="6" name="Chart 5">
            <a:extLst>
              <a:ext uri="{FF2B5EF4-FFF2-40B4-BE49-F238E27FC236}">
                <a16:creationId xmlns:a16="http://schemas.microsoft.com/office/drawing/2014/main" id="{71AAA0F1-685D-01ED-70DC-89C71B9A8AD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5162296"/>
              </p:ext>
            </p:extLst>
          </p:nvPr>
        </p:nvGraphicFramePr>
        <p:xfrm>
          <a:off x="484867" y="1509435"/>
          <a:ext cx="3355744" cy="3334381"/>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5FA34D55-FBA5-E493-BE19-810231CA7814}"/>
              </a:ext>
              <a:ext uri="{C183D7F6-B498-43B3-948B-1728B52AA6E4}">
                <adec:decorative xmlns:adec="http://schemas.microsoft.com/office/drawing/2017/decorative" val="1"/>
              </a:ext>
            </a:extLst>
          </p:cNvPr>
          <p:cNvSpPr/>
          <p:nvPr/>
        </p:nvSpPr>
        <p:spPr>
          <a:xfrm>
            <a:off x="1587736" y="4908885"/>
            <a:ext cx="9016528" cy="9144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Three pie charts showing the racial, ethnic, and sex percentages of the prevalence of Coronary Heart Disease, Angina Pectoris, and Myocardial Infarction respectively. ">
            <a:extLst>
              <a:ext uri="{FF2B5EF4-FFF2-40B4-BE49-F238E27FC236}">
                <a16:creationId xmlns:a16="http://schemas.microsoft.com/office/drawing/2014/main" id="{100EFA93-E665-A763-2AEE-C58E1169CF01}"/>
              </a:ext>
            </a:extLst>
          </p:cNvPr>
          <p:cNvSpPr/>
          <p:nvPr/>
        </p:nvSpPr>
        <p:spPr>
          <a:xfrm>
            <a:off x="452175" y="1581150"/>
            <a:ext cx="11387399" cy="318135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DA7F455D-9887-E8AE-6E81-B12175DEB1BB}"/>
              </a:ext>
            </a:extLst>
          </p:cNvPr>
          <p:cNvSpPr txBox="1">
            <a:spLocks/>
          </p:cNvSpPr>
          <p:nvPr/>
        </p:nvSpPr>
        <p:spPr>
          <a:xfrm>
            <a:off x="1840181" y="5220207"/>
            <a:ext cx="1985211" cy="3748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Lub Dub Bold" panose="020B0803030403020204" pitchFamily="34" charset="0"/>
              </a:rPr>
              <a:t>Summary:</a:t>
            </a:r>
          </a:p>
        </p:txBody>
      </p:sp>
      <p:sp>
        <p:nvSpPr>
          <p:cNvPr id="9" name="TextBox 8">
            <a:extLst>
              <a:ext uri="{FF2B5EF4-FFF2-40B4-BE49-F238E27FC236}">
                <a16:creationId xmlns:a16="http://schemas.microsoft.com/office/drawing/2014/main" id="{24253834-9C06-AA9E-D8F1-A119050DE35D}"/>
              </a:ext>
            </a:extLst>
          </p:cNvPr>
          <p:cNvSpPr txBox="1"/>
          <p:nvPr/>
        </p:nvSpPr>
        <p:spPr>
          <a:xfrm>
            <a:off x="3493493" y="4955988"/>
            <a:ext cx="7108605" cy="861774"/>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Lub Dub Condensed" panose="020B0506030403020204" pitchFamily="34" charset="0"/>
              </a:rPr>
              <a:t>NH White men have the highest prevalence of CHD, MI and AP</a:t>
            </a:r>
          </a:p>
          <a:p>
            <a:pPr marL="285750" indent="-285750">
              <a:buFont typeface="Arial" panose="020B0604020202020204" pitchFamily="34" charset="0"/>
              <a:buChar char="•"/>
            </a:pPr>
            <a:r>
              <a:rPr lang="en-US" sz="1600" dirty="0">
                <a:latin typeface="Lub Dub Condensed" panose="020B0506030403020204" pitchFamily="34" charset="0"/>
              </a:rPr>
              <a:t>NH Black women have a prevalence of AP which is equal to that of NH White men </a:t>
            </a:r>
          </a:p>
          <a:p>
            <a:pPr marL="285750" indent="-285750">
              <a:buFont typeface="Arial" panose="020B0604020202020204" pitchFamily="34" charset="0"/>
              <a:buChar char="•"/>
            </a:pPr>
            <a:r>
              <a:rPr lang="en-US" sz="1600" dirty="0">
                <a:latin typeface="Lub Dub Condensed" panose="020B0506030403020204" pitchFamily="34" charset="0"/>
              </a:rPr>
              <a:t>NH Asian women have the lowest prevalence of CHD, AP, and MI</a:t>
            </a:r>
          </a:p>
        </p:txBody>
      </p:sp>
      <p:graphicFrame>
        <p:nvGraphicFramePr>
          <p:cNvPr id="11" name="Chart 10">
            <a:extLst>
              <a:ext uri="{FF2B5EF4-FFF2-40B4-BE49-F238E27FC236}">
                <a16:creationId xmlns:a16="http://schemas.microsoft.com/office/drawing/2014/main" id="{79F8A329-747D-D79A-8025-DC7E8E7C00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2952248"/>
              </p:ext>
            </p:extLst>
          </p:nvPr>
        </p:nvGraphicFramePr>
        <p:xfrm>
          <a:off x="3651088" y="1479496"/>
          <a:ext cx="3334161" cy="33343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BFA790EC-ED6E-5ECF-3D29-83762F8C013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2900767"/>
              </p:ext>
            </p:extLst>
          </p:nvPr>
        </p:nvGraphicFramePr>
        <p:xfrm>
          <a:off x="6767324" y="1585901"/>
          <a:ext cx="3421269" cy="3548622"/>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838200" y="5990832"/>
            <a:ext cx="10515600" cy="271939"/>
          </a:xfrm>
        </p:spPr>
        <p:txBody>
          <a:bodyPr/>
          <a:lstStyle/>
          <a:p>
            <a:pPr algn="ctr"/>
            <a:r>
              <a:rPr lang="en-US" b="1" dirty="0"/>
              <a:t>Abbreviations</a:t>
            </a:r>
            <a:r>
              <a:rPr lang="en-US" dirty="0"/>
              <a:t>: AP indicates angina pectoris; CHD, coronary heart disease; MI, myocardial infarction; NH, non-Hispanic; and y, years.</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Tree>
    <p:extLst>
      <p:ext uri="{BB962C8B-B14F-4D97-AF65-F5344CB8AC3E}">
        <p14:creationId xmlns:p14="http://schemas.microsoft.com/office/powerpoint/2010/main" val="2548067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a:xfrm>
            <a:off x="838200" y="365125"/>
            <a:ext cx="7947454" cy="660111"/>
          </a:xfrm>
        </p:spPr>
        <p:txBody>
          <a:bodyPr/>
          <a:lstStyle/>
          <a:p>
            <a:r>
              <a:rPr lang="en-US" dirty="0"/>
              <a:t>Cardiac Allograft Vasculopathy in Heart Transplant Recipients</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40</a:t>
            </a:fld>
            <a:endParaRPr lang="en-US" sz="900" dirty="0"/>
          </a:p>
        </p:txBody>
      </p:sp>
      <p:sp>
        <p:nvSpPr>
          <p:cNvPr id="60" name="Rectangle 59" descr="A flow chart representation of the recommendations for treating heart transplant recipients with allograft vasculopathy in  CCD. illustrating the table from section 6.9 of the CCD guideline.">
            <a:extLst>
              <a:ext uri="{FF2B5EF4-FFF2-40B4-BE49-F238E27FC236}">
                <a16:creationId xmlns:a16="http://schemas.microsoft.com/office/drawing/2014/main" id="{0F238C47-0BFE-78F8-7775-BD192016AD24}"/>
              </a:ext>
            </a:extLst>
          </p:cNvPr>
          <p:cNvSpPr/>
          <p:nvPr/>
        </p:nvSpPr>
        <p:spPr>
          <a:xfrm>
            <a:off x="683288" y="1637881"/>
            <a:ext cx="10972800" cy="368774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921859" y="5958098"/>
            <a:ext cx="6348283" cy="380918"/>
          </a:xfrm>
        </p:spPr>
        <p:txBody>
          <a:bodyPr/>
          <a:lstStyle/>
          <a:p>
            <a:pPr algn="ctr"/>
            <a:r>
              <a:rPr lang="en-US" b="1" dirty="0"/>
              <a:t>Abbreviation: </a:t>
            </a:r>
            <a:r>
              <a:rPr lang="en-US" dirty="0"/>
              <a:t>MACE indicates major adverse cardiovascular event.</a:t>
            </a:r>
          </a:p>
        </p:txBody>
      </p:sp>
      <p:sp>
        <p:nvSpPr>
          <p:cNvPr id="6" name="Round Same Side Corner Rectangle 60">
            <a:extLst>
              <a:ext uri="{FF2B5EF4-FFF2-40B4-BE49-F238E27FC236}">
                <a16:creationId xmlns:a16="http://schemas.microsoft.com/office/drawing/2014/main" id="{DE7AEF63-7F89-A55A-5255-7F80D91C24BD}"/>
              </a:ext>
              <a:ext uri="{C183D7F6-B498-43B3-948B-1728B52AA6E4}">
                <adec:decorative xmlns:adec="http://schemas.microsoft.com/office/drawing/2017/decorative" val="1"/>
              </a:ext>
            </a:extLst>
          </p:cNvPr>
          <p:cNvSpPr/>
          <p:nvPr/>
        </p:nvSpPr>
        <p:spPr>
          <a:xfrm>
            <a:off x="1949382" y="3191820"/>
            <a:ext cx="3898759" cy="4060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Secondary prevention to reduce MACE</a:t>
            </a:r>
          </a:p>
        </p:txBody>
      </p:sp>
      <p:cxnSp>
        <p:nvCxnSpPr>
          <p:cNvPr id="7" name="Straight Arrow Connector 10">
            <a:extLst>
              <a:ext uri="{FF2B5EF4-FFF2-40B4-BE49-F238E27FC236}">
                <a16:creationId xmlns:a16="http://schemas.microsoft.com/office/drawing/2014/main" id="{7CA5E8BF-7D7C-3894-AB5D-CB647BCCECC8}"/>
              </a:ext>
              <a:ext uri="{C183D7F6-B498-43B3-948B-1728B52AA6E4}">
                <adec:decorative xmlns:adec="http://schemas.microsoft.com/office/drawing/2017/decorative" val="1"/>
              </a:ext>
            </a:extLst>
          </p:cNvPr>
          <p:cNvCxnSpPr>
            <a:cxnSpLocks/>
            <a:stCxn id="8" idx="2"/>
            <a:endCxn id="6" idx="0"/>
          </p:cNvCxnSpPr>
          <p:nvPr/>
        </p:nvCxnSpPr>
        <p:spPr>
          <a:xfrm rot="5400000">
            <a:off x="4727853" y="1823673"/>
            <a:ext cx="539056" cy="219723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120CF8-2D40-B08C-4A15-F701812DB45D}"/>
              </a:ext>
              <a:ext uri="{C183D7F6-B498-43B3-948B-1728B52AA6E4}">
                <adec:decorative xmlns:adec="http://schemas.microsoft.com/office/drawing/2017/decorative" val="1"/>
              </a:ext>
            </a:extLst>
          </p:cNvPr>
          <p:cNvSpPr txBox="1"/>
          <p:nvPr/>
        </p:nvSpPr>
        <p:spPr>
          <a:xfrm>
            <a:off x="1699847" y="2059911"/>
            <a:ext cx="8792306" cy="59285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Heart Transplant recipients with cardiac allograft vasculopathy</a:t>
            </a:r>
          </a:p>
        </p:txBody>
      </p:sp>
      <p:sp>
        <p:nvSpPr>
          <p:cNvPr id="9" name="Round Same Side Corner Rectangle 60">
            <a:extLst>
              <a:ext uri="{FF2B5EF4-FFF2-40B4-BE49-F238E27FC236}">
                <a16:creationId xmlns:a16="http://schemas.microsoft.com/office/drawing/2014/main" id="{1A2E63B3-C298-D132-8753-9037197F8DC6}"/>
              </a:ext>
              <a:ext uri="{C183D7F6-B498-43B3-948B-1728B52AA6E4}">
                <adec:decorative xmlns:adec="http://schemas.microsoft.com/office/drawing/2017/decorative" val="1"/>
              </a:ext>
            </a:extLst>
          </p:cNvPr>
          <p:cNvSpPr/>
          <p:nvPr/>
        </p:nvSpPr>
        <p:spPr>
          <a:xfrm>
            <a:off x="6528080" y="3191821"/>
            <a:ext cx="3540369" cy="40344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Severe cardiac allograft vasculopathy</a:t>
            </a:r>
          </a:p>
        </p:txBody>
      </p:sp>
      <p:cxnSp>
        <p:nvCxnSpPr>
          <p:cNvPr id="10" name="Straight Arrow Connector 10">
            <a:extLst>
              <a:ext uri="{FF2B5EF4-FFF2-40B4-BE49-F238E27FC236}">
                <a16:creationId xmlns:a16="http://schemas.microsoft.com/office/drawing/2014/main" id="{4D47D06D-0305-E8B2-069B-F2D6783E2726}"/>
              </a:ext>
              <a:ext uri="{C183D7F6-B498-43B3-948B-1728B52AA6E4}">
                <adec:decorative xmlns:adec="http://schemas.microsoft.com/office/drawing/2017/decorative" val="1"/>
              </a:ext>
            </a:extLst>
          </p:cNvPr>
          <p:cNvCxnSpPr>
            <a:cxnSpLocks/>
            <a:stCxn id="8" idx="2"/>
            <a:endCxn id="9" idx="0"/>
          </p:cNvCxnSpPr>
          <p:nvPr/>
        </p:nvCxnSpPr>
        <p:spPr>
          <a:xfrm rot="16200000" flipH="1">
            <a:off x="6927604" y="1821159"/>
            <a:ext cx="539057" cy="220226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0">
            <a:extLst>
              <a:ext uri="{FF2B5EF4-FFF2-40B4-BE49-F238E27FC236}">
                <a16:creationId xmlns:a16="http://schemas.microsoft.com/office/drawing/2014/main" id="{CA283287-2C64-265C-302D-D34F61092F51}"/>
              </a:ext>
              <a:ext uri="{C183D7F6-B498-43B3-948B-1728B52AA6E4}">
                <adec:decorative xmlns:adec="http://schemas.microsoft.com/office/drawing/2017/decorative" val="1"/>
              </a:ext>
            </a:extLst>
          </p:cNvPr>
          <p:cNvCxnSpPr>
            <a:cxnSpLocks/>
            <a:stCxn id="6" idx="2"/>
          </p:cNvCxnSpPr>
          <p:nvPr/>
        </p:nvCxnSpPr>
        <p:spPr>
          <a:xfrm rot="5400000">
            <a:off x="2973917" y="3245386"/>
            <a:ext cx="572389" cy="127730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0">
            <a:extLst>
              <a:ext uri="{FF2B5EF4-FFF2-40B4-BE49-F238E27FC236}">
                <a16:creationId xmlns:a16="http://schemas.microsoft.com/office/drawing/2014/main" id="{1E83373C-3CC9-FE86-5575-597921D1C5B4}"/>
              </a:ext>
              <a:ext uri="{C183D7F6-B498-43B3-948B-1728B52AA6E4}">
                <adec:decorative xmlns:adec="http://schemas.microsoft.com/office/drawing/2017/decorative" val="1"/>
              </a:ext>
            </a:extLst>
          </p:cNvPr>
          <p:cNvCxnSpPr>
            <a:cxnSpLocks/>
            <a:stCxn id="6" idx="2"/>
          </p:cNvCxnSpPr>
          <p:nvPr/>
        </p:nvCxnSpPr>
        <p:spPr>
          <a:xfrm rot="16200000" flipH="1">
            <a:off x="4237368" y="3259236"/>
            <a:ext cx="572390" cy="124960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0">
            <a:extLst>
              <a:ext uri="{FF2B5EF4-FFF2-40B4-BE49-F238E27FC236}">
                <a16:creationId xmlns:a16="http://schemas.microsoft.com/office/drawing/2014/main" id="{A3696903-0D52-2117-872A-17773D9330FB}"/>
              </a:ext>
              <a:ext uri="{C183D7F6-B498-43B3-948B-1728B52AA6E4}">
                <adec:decorative xmlns:adec="http://schemas.microsoft.com/office/drawing/2017/decorative" val="1"/>
              </a:ext>
            </a:extLst>
          </p:cNvPr>
          <p:cNvCxnSpPr>
            <a:cxnSpLocks/>
          </p:cNvCxnSpPr>
          <p:nvPr/>
        </p:nvCxnSpPr>
        <p:spPr>
          <a:xfrm flipH="1">
            <a:off x="8294915" y="3597309"/>
            <a:ext cx="6701" cy="57292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ound Same Side Corner Rectangle 60">
            <a:extLst>
              <a:ext uri="{FF2B5EF4-FFF2-40B4-BE49-F238E27FC236}">
                <a16:creationId xmlns:a16="http://schemas.microsoft.com/office/drawing/2014/main" id="{E0E8D241-1A7E-ABD3-B973-7A1EBEBB4109}"/>
              </a:ext>
              <a:ext uri="{C183D7F6-B498-43B3-948B-1728B52AA6E4}">
                <adec:decorative xmlns:adec="http://schemas.microsoft.com/office/drawing/2017/decorative" val="1"/>
              </a:ext>
            </a:extLst>
          </p:cNvPr>
          <p:cNvSpPr/>
          <p:nvPr/>
        </p:nvSpPr>
        <p:spPr>
          <a:xfrm>
            <a:off x="1949382" y="4174633"/>
            <a:ext cx="1339752" cy="57239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Statin</a:t>
            </a:r>
          </a:p>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(Class 1)</a:t>
            </a:r>
          </a:p>
        </p:txBody>
      </p:sp>
      <p:sp>
        <p:nvSpPr>
          <p:cNvPr id="17" name="Round Same Side Corner Rectangle 60">
            <a:extLst>
              <a:ext uri="{FF2B5EF4-FFF2-40B4-BE49-F238E27FC236}">
                <a16:creationId xmlns:a16="http://schemas.microsoft.com/office/drawing/2014/main" id="{C4E5AB4D-2D3F-0DDA-4A2E-EF3444921460}"/>
              </a:ext>
              <a:ext uri="{C183D7F6-B498-43B3-948B-1728B52AA6E4}">
                <adec:decorative xmlns:adec="http://schemas.microsoft.com/office/drawing/2017/decorative" val="1"/>
              </a:ext>
            </a:extLst>
          </p:cNvPr>
          <p:cNvSpPr/>
          <p:nvPr/>
        </p:nvSpPr>
        <p:spPr>
          <a:xfrm>
            <a:off x="4234134" y="4170232"/>
            <a:ext cx="1828461" cy="53905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Aspirin</a:t>
            </a:r>
          </a:p>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(Class 2a)</a:t>
            </a:r>
          </a:p>
        </p:txBody>
      </p:sp>
      <p:sp>
        <p:nvSpPr>
          <p:cNvPr id="18" name="Round Same Side Corner Rectangle 60">
            <a:extLst>
              <a:ext uri="{FF2B5EF4-FFF2-40B4-BE49-F238E27FC236}">
                <a16:creationId xmlns:a16="http://schemas.microsoft.com/office/drawing/2014/main" id="{36132EC5-4C42-E1F5-AF88-4FC7159EE320}"/>
              </a:ext>
              <a:ext uri="{C183D7F6-B498-43B3-948B-1728B52AA6E4}">
                <adec:decorative xmlns:adec="http://schemas.microsoft.com/office/drawing/2017/decorative" val="1"/>
              </a:ext>
            </a:extLst>
          </p:cNvPr>
          <p:cNvSpPr/>
          <p:nvPr/>
        </p:nvSpPr>
        <p:spPr>
          <a:xfrm>
            <a:off x="7380684" y="4170232"/>
            <a:ext cx="1828461" cy="92132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Consider revascularization for suitable anatomy</a:t>
            </a:r>
          </a:p>
          <a:p>
            <a:pPr lvl="0" algn="ctr" hangingPunct="0">
              <a:lnSpc>
                <a:spcPct val="90000"/>
              </a:lnSpc>
              <a:defRPr/>
            </a:pPr>
            <a:r>
              <a:rPr lang="en-US" sz="1400" b="1" dirty="0">
                <a:solidFill>
                  <a:srgbClr val="292929"/>
                </a:solidFill>
                <a:latin typeface="Lub Dub Condensed" panose="020B0506030403020204" pitchFamily="34" charset="0"/>
                <a:cs typeface="Arial" panose="020B0604020202020204" pitchFamily="34" charset="0"/>
              </a:rPr>
              <a:t>(Class 2a)</a:t>
            </a:r>
          </a:p>
        </p:txBody>
      </p:sp>
    </p:spTree>
    <p:extLst>
      <p:ext uri="{BB962C8B-B14F-4D97-AF65-F5344CB8AC3E}">
        <p14:creationId xmlns:p14="http://schemas.microsoft.com/office/powerpoint/2010/main" val="97531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3" grpId="0" animBg="1"/>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a:xfrm>
            <a:off x="838200" y="365125"/>
            <a:ext cx="9788611" cy="660111"/>
          </a:xfrm>
        </p:spPr>
        <p:txBody>
          <a:bodyPr/>
          <a:lstStyle/>
          <a:p>
            <a:r>
              <a:rPr lang="en-US" dirty="0"/>
              <a:t>Follow-Up Plan and Testing in Stable Patients With CCD</a:t>
            </a:r>
          </a:p>
        </p:txBody>
      </p:sp>
      <p:sp>
        <p:nvSpPr>
          <p:cNvPr id="60" name="Rectangle 59" descr="A flow chart representation of the recommendations for a follow-up plan in stable patients with CCD. illustrating the table from section 7.1 of the CCD guideline.">
            <a:extLst>
              <a:ext uri="{FF2B5EF4-FFF2-40B4-BE49-F238E27FC236}">
                <a16:creationId xmlns:a16="http://schemas.microsoft.com/office/drawing/2014/main" id="{1E762FC9-402F-23F1-9925-820D1317F8B0}"/>
              </a:ext>
            </a:extLst>
          </p:cNvPr>
          <p:cNvSpPr/>
          <p:nvPr/>
        </p:nvSpPr>
        <p:spPr>
          <a:xfrm>
            <a:off x="683288" y="1205802"/>
            <a:ext cx="10972800" cy="4441372"/>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 Same Side Corner Rectangle 60">
            <a:extLst>
              <a:ext uri="{FF2B5EF4-FFF2-40B4-BE49-F238E27FC236}">
                <a16:creationId xmlns:a16="http://schemas.microsoft.com/office/drawing/2014/main" id="{5F1CBC92-C134-490C-FBDE-9059D978BC83}"/>
              </a:ext>
              <a:ext uri="{C183D7F6-B498-43B3-948B-1728B52AA6E4}">
                <adec:decorative xmlns:adec="http://schemas.microsoft.com/office/drawing/2017/decorative" val="1"/>
              </a:ext>
            </a:extLst>
          </p:cNvPr>
          <p:cNvSpPr/>
          <p:nvPr/>
        </p:nvSpPr>
        <p:spPr>
          <a:xfrm>
            <a:off x="1326385" y="2609016"/>
            <a:ext cx="2703004" cy="5901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With previous ACS or revascularization</a:t>
            </a:r>
          </a:p>
        </p:txBody>
      </p:sp>
      <p:cxnSp>
        <p:nvCxnSpPr>
          <p:cNvPr id="7" name="Straight Arrow Connector 10">
            <a:extLst>
              <a:ext uri="{FF2B5EF4-FFF2-40B4-BE49-F238E27FC236}">
                <a16:creationId xmlns:a16="http://schemas.microsoft.com/office/drawing/2014/main" id="{B10C6F45-1FE6-4297-A316-B3ADE4F484E8}"/>
              </a:ext>
              <a:ext uri="{C183D7F6-B498-43B3-948B-1728B52AA6E4}">
                <adec:decorative xmlns:adec="http://schemas.microsoft.com/office/drawing/2017/decorative" val="1"/>
              </a:ext>
            </a:extLst>
          </p:cNvPr>
          <p:cNvCxnSpPr>
            <a:cxnSpLocks/>
            <a:stCxn id="8" idx="2"/>
            <a:endCxn id="6" idx="0"/>
          </p:cNvCxnSpPr>
          <p:nvPr/>
        </p:nvCxnSpPr>
        <p:spPr>
          <a:xfrm rot="5400000">
            <a:off x="3946174" y="801673"/>
            <a:ext cx="539056" cy="307563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427DC33-D82C-565C-389B-98483D59A455}"/>
              </a:ext>
              <a:ext uri="{C183D7F6-B498-43B3-948B-1728B52AA6E4}">
                <adec:decorative xmlns:adec="http://schemas.microsoft.com/office/drawing/2017/decorative" val="1"/>
              </a:ext>
            </a:extLst>
          </p:cNvPr>
          <p:cNvSpPr txBox="1"/>
          <p:nvPr/>
        </p:nvSpPr>
        <p:spPr>
          <a:xfrm>
            <a:off x="2883875" y="1477107"/>
            <a:ext cx="5739283" cy="59285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Patients with CCD</a:t>
            </a:r>
          </a:p>
        </p:txBody>
      </p:sp>
      <p:sp>
        <p:nvSpPr>
          <p:cNvPr id="9" name="Round Same Side Corner Rectangle 60">
            <a:extLst>
              <a:ext uri="{FF2B5EF4-FFF2-40B4-BE49-F238E27FC236}">
                <a16:creationId xmlns:a16="http://schemas.microsoft.com/office/drawing/2014/main" id="{FDDE48E9-3C3F-8C50-412A-7618478D75D3}"/>
              </a:ext>
              <a:ext uri="{C183D7F6-B498-43B3-948B-1728B52AA6E4}">
                <adec:decorative xmlns:adec="http://schemas.microsoft.com/office/drawing/2017/decorative" val="1"/>
              </a:ext>
            </a:extLst>
          </p:cNvPr>
          <p:cNvSpPr/>
          <p:nvPr/>
        </p:nvSpPr>
        <p:spPr>
          <a:xfrm>
            <a:off x="6859677" y="2609017"/>
            <a:ext cx="2967612" cy="5863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With no change in clinical or functional status</a:t>
            </a:r>
          </a:p>
        </p:txBody>
      </p:sp>
      <p:cxnSp>
        <p:nvCxnSpPr>
          <p:cNvPr id="10" name="Straight Arrow Connector 10">
            <a:extLst>
              <a:ext uri="{FF2B5EF4-FFF2-40B4-BE49-F238E27FC236}">
                <a16:creationId xmlns:a16="http://schemas.microsoft.com/office/drawing/2014/main" id="{CE5165E8-2EAC-F429-CE7A-36804007D2DA}"/>
              </a:ext>
              <a:ext uri="{C183D7F6-B498-43B3-948B-1728B52AA6E4}">
                <adec:decorative xmlns:adec="http://schemas.microsoft.com/office/drawing/2017/decorative" val="1"/>
              </a:ext>
            </a:extLst>
          </p:cNvPr>
          <p:cNvCxnSpPr>
            <a:cxnSpLocks/>
            <a:stCxn id="8" idx="2"/>
            <a:endCxn id="9" idx="0"/>
          </p:cNvCxnSpPr>
          <p:nvPr/>
        </p:nvCxnSpPr>
        <p:spPr>
          <a:xfrm rot="16200000" flipH="1">
            <a:off x="6778972" y="1044505"/>
            <a:ext cx="539057" cy="258996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0">
            <a:extLst>
              <a:ext uri="{FF2B5EF4-FFF2-40B4-BE49-F238E27FC236}">
                <a16:creationId xmlns:a16="http://schemas.microsoft.com/office/drawing/2014/main" id="{724870C8-B9D8-CCE5-F2F6-57A74509FDB0}"/>
              </a:ext>
              <a:ext uri="{C183D7F6-B498-43B3-948B-1728B52AA6E4}">
                <adec:decorative xmlns:adec="http://schemas.microsoft.com/office/drawing/2017/decorative" val="1"/>
              </a:ext>
            </a:extLst>
          </p:cNvPr>
          <p:cNvCxnSpPr>
            <a:cxnSpLocks/>
            <a:stCxn id="9" idx="2"/>
            <a:endCxn id="35" idx="0"/>
          </p:cNvCxnSpPr>
          <p:nvPr/>
        </p:nvCxnSpPr>
        <p:spPr>
          <a:xfrm rot="5400000">
            <a:off x="7041802" y="2377691"/>
            <a:ext cx="483996" cy="211936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0">
            <a:extLst>
              <a:ext uri="{FF2B5EF4-FFF2-40B4-BE49-F238E27FC236}">
                <a16:creationId xmlns:a16="http://schemas.microsoft.com/office/drawing/2014/main" id="{D10259D2-6EC3-C6E4-264F-73F5A9E08ADC}"/>
              </a:ext>
              <a:ext uri="{C183D7F6-B498-43B3-948B-1728B52AA6E4}">
                <adec:decorative xmlns:adec="http://schemas.microsoft.com/office/drawing/2017/decorative" val="1"/>
              </a:ext>
            </a:extLst>
          </p:cNvPr>
          <p:cNvCxnSpPr>
            <a:cxnSpLocks/>
            <a:endCxn id="36" idx="0"/>
          </p:cNvCxnSpPr>
          <p:nvPr/>
        </p:nvCxnSpPr>
        <p:spPr>
          <a:xfrm flipH="1">
            <a:off x="8335945" y="3199125"/>
            <a:ext cx="10371" cy="4802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0">
            <a:extLst>
              <a:ext uri="{FF2B5EF4-FFF2-40B4-BE49-F238E27FC236}">
                <a16:creationId xmlns:a16="http://schemas.microsoft.com/office/drawing/2014/main" id="{00119317-2784-D808-0A68-2DD06CA463AA}"/>
              </a:ext>
              <a:ext uri="{C183D7F6-B498-43B3-948B-1728B52AA6E4}">
                <adec:decorative xmlns:adec="http://schemas.microsoft.com/office/drawing/2017/decorative" val="1"/>
              </a:ext>
            </a:extLst>
          </p:cNvPr>
          <p:cNvCxnSpPr>
            <a:cxnSpLocks/>
            <a:stCxn id="6" idx="2"/>
          </p:cNvCxnSpPr>
          <p:nvPr/>
        </p:nvCxnSpPr>
        <p:spPr>
          <a:xfrm flipH="1">
            <a:off x="2673699" y="3199125"/>
            <a:ext cx="4188" cy="4802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ound Same Side Corner Rectangle 60">
            <a:extLst>
              <a:ext uri="{FF2B5EF4-FFF2-40B4-BE49-F238E27FC236}">
                <a16:creationId xmlns:a16="http://schemas.microsoft.com/office/drawing/2014/main" id="{5753C176-3F0A-02A0-A5B2-AD7BBD765F2A}"/>
              </a:ext>
              <a:ext uri="{C183D7F6-B498-43B3-948B-1728B52AA6E4}">
                <adec:decorative xmlns:adec="http://schemas.microsoft.com/office/drawing/2017/decorative" val="1"/>
              </a:ext>
            </a:extLst>
          </p:cNvPr>
          <p:cNvSpPr/>
          <p:nvPr/>
        </p:nvSpPr>
        <p:spPr>
          <a:xfrm>
            <a:off x="5275385" y="3679372"/>
            <a:ext cx="1897463" cy="1776882"/>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92929"/>
                </a:solidFill>
                <a:latin typeface="Lub Dub Condensed" panose="020B0506030403020204" pitchFamily="34" charset="0"/>
                <a:cs typeface="Arial" panose="020B0604020202020204" pitchFamily="34" charset="0"/>
              </a:rPr>
              <a:t>On optimized GDMT, routine periodic testing with coronary CTA or stress testing is not recommended </a:t>
            </a:r>
          </a:p>
          <a:p>
            <a:pPr algn="ctr"/>
            <a:r>
              <a:rPr lang="en-US" sz="1400" b="1" dirty="0">
                <a:solidFill>
                  <a:srgbClr val="292929"/>
                </a:solidFill>
                <a:latin typeface="Lub Dub Condensed" panose="020B0506030403020204" pitchFamily="34" charset="0"/>
                <a:cs typeface="Arial" panose="020B0604020202020204" pitchFamily="34" charset="0"/>
              </a:rPr>
              <a:t>(Class 3: No benefit)</a:t>
            </a:r>
          </a:p>
        </p:txBody>
      </p:sp>
      <p:sp>
        <p:nvSpPr>
          <p:cNvPr id="36" name="Round Same Side Corner Rectangle 60">
            <a:extLst>
              <a:ext uri="{FF2B5EF4-FFF2-40B4-BE49-F238E27FC236}">
                <a16:creationId xmlns:a16="http://schemas.microsoft.com/office/drawing/2014/main" id="{EE27B5D8-1A07-5F8B-1F83-93996E1446A3}"/>
              </a:ext>
              <a:ext uri="{C183D7F6-B498-43B3-948B-1728B52AA6E4}">
                <adec:decorative xmlns:adec="http://schemas.microsoft.com/office/drawing/2017/decorative" val="1"/>
              </a:ext>
            </a:extLst>
          </p:cNvPr>
          <p:cNvSpPr/>
          <p:nvPr/>
        </p:nvSpPr>
        <p:spPr>
          <a:xfrm>
            <a:off x="7387213" y="3679372"/>
            <a:ext cx="1897463" cy="1776882"/>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92929"/>
                </a:solidFill>
                <a:latin typeface="Lub Dub Condensed" panose="020B0506030403020204" pitchFamily="34" charset="0"/>
                <a:cs typeface="Arial" panose="020B0604020202020204" pitchFamily="34" charset="0"/>
              </a:rPr>
              <a:t>Routine periodic reassessment of LV function is not recommended to guide therapeutic decision making</a:t>
            </a:r>
          </a:p>
          <a:p>
            <a:pPr algn="ctr"/>
            <a:r>
              <a:rPr lang="en-US" sz="1400" b="1" dirty="0">
                <a:solidFill>
                  <a:srgbClr val="292929"/>
                </a:solidFill>
                <a:latin typeface="Lub Dub Condensed" panose="020B0506030403020204" pitchFamily="34" charset="0"/>
                <a:cs typeface="Arial" panose="020B0604020202020204" pitchFamily="34" charset="0"/>
              </a:rPr>
              <a:t>(Class 3: No benefit)</a:t>
            </a:r>
          </a:p>
        </p:txBody>
      </p:sp>
      <p:sp>
        <p:nvSpPr>
          <p:cNvPr id="37" name="Round Same Side Corner Rectangle 60">
            <a:extLst>
              <a:ext uri="{FF2B5EF4-FFF2-40B4-BE49-F238E27FC236}">
                <a16:creationId xmlns:a16="http://schemas.microsoft.com/office/drawing/2014/main" id="{11AABEDB-F520-EB0C-7D52-FA28B6FF6F4C}"/>
              </a:ext>
              <a:ext uri="{C183D7F6-B498-43B3-948B-1728B52AA6E4}">
                <adec:decorative xmlns:adec="http://schemas.microsoft.com/office/drawing/2017/decorative" val="1"/>
              </a:ext>
            </a:extLst>
          </p:cNvPr>
          <p:cNvSpPr/>
          <p:nvPr/>
        </p:nvSpPr>
        <p:spPr>
          <a:xfrm>
            <a:off x="9467223" y="3679372"/>
            <a:ext cx="1897463" cy="1776882"/>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92929"/>
                </a:solidFill>
                <a:latin typeface="Lub Dub Condensed" panose="020B0506030403020204" pitchFamily="34" charset="0"/>
                <a:cs typeface="Arial" panose="020B0604020202020204" pitchFamily="34" charset="0"/>
              </a:rPr>
              <a:t>Routine periodic invasive coronary angiography should not be performed to guide therapeutic decision making </a:t>
            </a:r>
            <a:br>
              <a:rPr lang="en-US" sz="1400" b="1" dirty="0">
                <a:solidFill>
                  <a:srgbClr val="292929"/>
                </a:solidFill>
                <a:latin typeface="Lub Dub Condensed" panose="020B0506030403020204" pitchFamily="34" charset="0"/>
                <a:cs typeface="Arial" panose="020B0604020202020204" pitchFamily="34" charset="0"/>
              </a:rPr>
            </a:br>
            <a:r>
              <a:rPr lang="en-US" sz="1400" b="1" dirty="0">
                <a:solidFill>
                  <a:srgbClr val="292929"/>
                </a:solidFill>
                <a:latin typeface="Lub Dub Condensed" panose="020B0506030403020204" pitchFamily="34" charset="0"/>
                <a:cs typeface="Arial" panose="020B0604020202020204" pitchFamily="34" charset="0"/>
              </a:rPr>
              <a:t>(Class 3: Harm) </a:t>
            </a:r>
          </a:p>
        </p:txBody>
      </p:sp>
      <p:cxnSp>
        <p:nvCxnSpPr>
          <p:cNvPr id="45" name="Straight Arrow Connector 10">
            <a:extLst>
              <a:ext uri="{FF2B5EF4-FFF2-40B4-BE49-F238E27FC236}">
                <a16:creationId xmlns:a16="http://schemas.microsoft.com/office/drawing/2014/main" id="{C6626CA8-AD35-EEA9-249B-26EFC81A03DD}"/>
              </a:ext>
              <a:ext uri="{C183D7F6-B498-43B3-948B-1728B52AA6E4}">
                <adec:decorative xmlns:adec="http://schemas.microsoft.com/office/drawing/2017/decorative" val="1"/>
              </a:ext>
            </a:extLst>
          </p:cNvPr>
          <p:cNvCxnSpPr>
            <a:cxnSpLocks/>
            <a:stCxn id="9" idx="2"/>
            <a:endCxn id="37" idx="0"/>
          </p:cNvCxnSpPr>
          <p:nvPr/>
        </p:nvCxnSpPr>
        <p:spPr>
          <a:xfrm rot="16200000" flipH="1">
            <a:off x="9137721" y="2401138"/>
            <a:ext cx="483996" cy="207247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058173" y="5958098"/>
            <a:ext cx="8075655" cy="380918"/>
          </a:xfrm>
        </p:spPr>
        <p:txBody>
          <a:bodyPr/>
          <a:lstStyle/>
          <a:p>
            <a:pPr algn="ctr"/>
            <a:r>
              <a:rPr lang="en-US" b="1" dirty="0"/>
              <a:t>Abbreviations: </a:t>
            </a:r>
            <a:r>
              <a:rPr lang="en-US" dirty="0"/>
              <a:t>ACS indicates acute coronary syndrome; CCD, chronic coronary disease; CTA, computed tomography angiography; GDMT, guideline directed medical therapy; and LV, left ventricular. </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sp>
        <p:nvSpPr>
          <p:cNvPr id="3" name="Round Same Side Corner Rectangle 60">
            <a:extLst>
              <a:ext uri="{FF2B5EF4-FFF2-40B4-BE49-F238E27FC236}">
                <a16:creationId xmlns:a16="http://schemas.microsoft.com/office/drawing/2014/main" id="{3CD3244B-3C30-877A-E3C9-B61BFB2EDE8C}"/>
              </a:ext>
              <a:ext uri="{C183D7F6-B498-43B3-948B-1728B52AA6E4}">
                <adec:decorative xmlns:adec="http://schemas.microsoft.com/office/drawing/2017/decorative" val="1"/>
              </a:ext>
            </a:extLst>
          </p:cNvPr>
          <p:cNvSpPr/>
          <p:nvPr/>
        </p:nvSpPr>
        <p:spPr>
          <a:xfrm>
            <a:off x="1765459" y="3708777"/>
            <a:ext cx="1967704" cy="1718072"/>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92929"/>
                </a:solidFill>
                <a:latin typeface="Lub Dub Condensed" panose="020B0506030403020204" pitchFamily="34" charset="0"/>
                <a:cs typeface="Arial" panose="020B0604020202020204" pitchFamily="34" charset="0"/>
              </a:rPr>
              <a:t>Reasonable to refer:</a:t>
            </a:r>
          </a:p>
          <a:p>
            <a:pPr algn="ctr"/>
            <a:r>
              <a:rPr lang="en-US" sz="1400" b="1" dirty="0">
                <a:solidFill>
                  <a:srgbClr val="292929"/>
                </a:solidFill>
                <a:latin typeface="Lub Dub Condensed" panose="020B0506030403020204" pitchFamily="34" charset="0"/>
                <a:cs typeface="Arial" panose="020B0604020202020204" pitchFamily="34" charset="0"/>
              </a:rPr>
              <a:t>Telehealth programs</a:t>
            </a:r>
            <a:br>
              <a:rPr lang="en-US" sz="1400" b="1" dirty="0">
                <a:solidFill>
                  <a:srgbClr val="292929"/>
                </a:solidFill>
                <a:latin typeface="Lub Dub Condensed" panose="020B0506030403020204" pitchFamily="34" charset="0"/>
                <a:cs typeface="Arial" panose="020B0604020202020204" pitchFamily="34" charset="0"/>
              </a:rPr>
            </a:br>
            <a:r>
              <a:rPr lang="en-US" sz="1400" b="1" dirty="0">
                <a:solidFill>
                  <a:srgbClr val="292929"/>
                </a:solidFill>
                <a:latin typeface="Lub Dub Condensed" panose="020B0506030403020204" pitchFamily="34" charset="0"/>
                <a:cs typeface="Arial" panose="020B0604020202020204" pitchFamily="34" charset="0"/>
              </a:rPr>
              <a:t>Community-based programs for lifestyle interventions for management of cardiac risk factors </a:t>
            </a:r>
          </a:p>
          <a:p>
            <a:pPr algn="ctr"/>
            <a:r>
              <a:rPr lang="en-US" sz="1400" b="1" dirty="0">
                <a:solidFill>
                  <a:srgbClr val="292929"/>
                </a:solidFill>
                <a:latin typeface="Lub Dub Condensed" panose="020B0506030403020204" pitchFamily="34" charset="0"/>
                <a:cs typeface="Arial" panose="020B0604020202020204" pitchFamily="34" charset="0"/>
              </a:rPr>
              <a:t>(Class 2b) </a:t>
            </a:r>
          </a:p>
        </p:txBody>
      </p:sp>
    </p:spTree>
    <p:extLst>
      <p:ext uri="{BB962C8B-B14F-4D97-AF65-F5344CB8AC3E}">
        <p14:creationId xmlns:p14="http://schemas.microsoft.com/office/powerpoint/2010/main" val="215635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2000"/>
                            </p:stCondLst>
                            <p:childTnLst>
                              <p:par>
                                <p:cTn id="38" presetID="22" presetClass="entr" presetSubtype="1"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500"/>
                                        <p:tgtEl>
                                          <p:spTgt spid="45"/>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35" grpId="0" animBg="1"/>
      <p:bldP spid="36" grpId="0" animBg="1"/>
      <p:bldP spid="37"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Cost and Value Considerations</a:t>
            </a:r>
          </a:p>
        </p:txBody>
      </p:sp>
      <p:cxnSp>
        <p:nvCxnSpPr>
          <p:cNvPr id="10" name="Straight Arrow Connector 10">
            <a:extLst>
              <a:ext uri="{FF2B5EF4-FFF2-40B4-BE49-F238E27FC236}">
                <a16:creationId xmlns:a16="http://schemas.microsoft.com/office/drawing/2014/main" id="{693934C3-B8D0-6820-A1A2-920EE5EDD33F}"/>
              </a:ext>
              <a:ext uri="{C183D7F6-B498-43B3-948B-1728B52AA6E4}">
                <adec:decorative xmlns:adec="http://schemas.microsoft.com/office/drawing/2017/decorative" val="1"/>
              </a:ext>
            </a:extLst>
          </p:cNvPr>
          <p:cNvCxnSpPr>
            <a:cxnSpLocks/>
          </p:cNvCxnSpPr>
          <p:nvPr/>
        </p:nvCxnSpPr>
        <p:spPr>
          <a:xfrm>
            <a:off x="8420483" y="2297989"/>
            <a:ext cx="5245" cy="31799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0">
            <a:extLst>
              <a:ext uri="{FF2B5EF4-FFF2-40B4-BE49-F238E27FC236}">
                <a16:creationId xmlns:a16="http://schemas.microsoft.com/office/drawing/2014/main" id="{9ADF59EC-A710-2931-F8A3-6F59F3C8C80B}"/>
              </a:ext>
              <a:ext uri="{C183D7F6-B498-43B3-948B-1728B52AA6E4}">
                <adec:decorative xmlns:adec="http://schemas.microsoft.com/office/drawing/2017/decorative" val="1"/>
              </a:ext>
            </a:extLst>
          </p:cNvPr>
          <p:cNvCxnSpPr>
            <a:cxnSpLocks/>
          </p:cNvCxnSpPr>
          <p:nvPr/>
        </p:nvCxnSpPr>
        <p:spPr>
          <a:xfrm>
            <a:off x="8425728" y="3041568"/>
            <a:ext cx="5678" cy="3533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42</a:t>
            </a:fld>
            <a:endParaRPr lang="en-US" sz="900" dirty="0"/>
          </a:p>
        </p:txBody>
      </p:sp>
      <p:pic>
        <p:nvPicPr>
          <p:cNvPr id="23" name="Picture 22">
            <a:extLst>
              <a:ext uri="{FF2B5EF4-FFF2-40B4-BE49-F238E27FC236}">
                <a16:creationId xmlns:a16="http://schemas.microsoft.com/office/drawing/2014/main" id="{67DCA810-2408-F663-CD2A-C199D01605DC}"/>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85900"/>
            <a:ext cx="5777345" cy="3792682"/>
          </a:xfrm>
          <a:prstGeom prst="rect">
            <a:avLst/>
          </a:prstGeom>
          <a:effectLst>
            <a:outerShdw blurRad="63500" algn="ctr" rotWithShape="0">
              <a:prstClr val="black">
                <a:alpha val="40000"/>
              </a:prstClr>
            </a:outerShdw>
          </a:effectLst>
        </p:spPr>
      </p:pic>
      <p:sp>
        <p:nvSpPr>
          <p:cNvPr id="26" name="Round Same Side Corner Rectangle 60">
            <a:extLst>
              <a:ext uri="{FF2B5EF4-FFF2-40B4-BE49-F238E27FC236}">
                <a16:creationId xmlns:a16="http://schemas.microsoft.com/office/drawing/2014/main" id="{E73F20CF-4141-758E-A4F7-28C0A968DE7E}"/>
              </a:ext>
              <a:ext uri="{C183D7F6-B498-43B3-948B-1728B52AA6E4}">
                <adec:decorative xmlns:adec="http://schemas.microsoft.com/office/drawing/2017/decorative" val="1"/>
              </a:ext>
            </a:extLst>
          </p:cNvPr>
          <p:cNvSpPr/>
          <p:nvPr/>
        </p:nvSpPr>
        <p:spPr>
          <a:xfrm>
            <a:off x="6340512" y="2615982"/>
            <a:ext cx="4170432" cy="42558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C0D0929-75B5-2632-F68C-C37ACD635678}"/>
              </a:ext>
              <a:ext uri="{C183D7F6-B498-43B3-948B-1728B52AA6E4}">
                <adec:decorative xmlns:adec="http://schemas.microsoft.com/office/drawing/2017/decorative" val="1"/>
              </a:ext>
            </a:extLst>
          </p:cNvPr>
          <p:cNvSpPr txBox="1"/>
          <p:nvPr/>
        </p:nvSpPr>
        <p:spPr>
          <a:xfrm>
            <a:off x="6330461" y="1574507"/>
            <a:ext cx="4180043" cy="72348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sz="2400" dirty="0">
              <a:latin typeface="Lub Dub Condensed" panose="020B0506030403020204" pitchFamily="34" charset="0"/>
            </a:endParaRPr>
          </a:p>
        </p:txBody>
      </p:sp>
      <p:sp>
        <p:nvSpPr>
          <p:cNvPr id="28" name="Round Same Side Corner Rectangle 60">
            <a:extLst>
              <a:ext uri="{FF2B5EF4-FFF2-40B4-BE49-F238E27FC236}">
                <a16:creationId xmlns:a16="http://schemas.microsoft.com/office/drawing/2014/main" id="{87DC6958-7215-CD33-BB5F-50D12656FDAF}"/>
              </a:ext>
              <a:ext uri="{C183D7F6-B498-43B3-948B-1728B52AA6E4}">
                <adec:decorative xmlns:adec="http://schemas.microsoft.com/office/drawing/2017/decorative" val="1"/>
              </a:ext>
            </a:extLst>
          </p:cNvPr>
          <p:cNvSpPr/>
          <p:nvPr/>
        </p:nvSpPr>
        <p:spPr>
          <a:xfrm>
            <a:off x="6342186" y="3394934"/>
            <a:ext cx="4178440" cy="177688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74625">
              <a:spcAft>
                <a:spcPts val="600"/>
              </a:spcAft>
              <a:buFont typeface="Arial" panose="020B0604020202020204" pitchFamily="34" charset="0"/>
              <a:buChar char="•"/>
            </a:pPr>
            <a:endParaRPr lang="en-US" sz="1400" b="1" dirty="0">
              <a:solidFill>
                <a:srgbClr val="292929"/>
              </a:solidFill>
              <a:latin typeface="Lub Dub Condensed" panose="020B0506030403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70FC174-43D9-EBE6-1109-A8C2AAC3F55D}"/>
              </a:ext>
              <a:ext uri="{C183D7F6-B498-43B3-948B-1728B52AA6E4}">
                <adec:decorative xmlns:adec="http://schemas.microsoft.com/office/drawing/2017/decorative" val="0"/>
              </a:ext>
            </a:extLst>
          </p:cNvPr>
          <p:cNvSpPr txBox="1"/>
          <p:nvPr/>
        </p:nvSpPr>
        <p:spPr>
          <a:xfrm>
            <a:off x="6337388" y="1581434"/>
            <a:ext cx="4180043" cy="72348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Treatment and prevention discussions with CCD patients</a:t>
            </a:r>
          </a:p>
        </p:txBody>
      </p:sp>
      <p:sp>
        <p:nvSpPr>
          <p:cNvPr id="32" name="Round Same Side Corner Rectangle 60">
            <a:extLst>
              <a:ext uri="{FF2B5EF4-FFF2-40B4-BE49-F238E27FC236}">
                <a16:creationId xmlns:a16="http://schemas.microsoft.com/office/drawing/2014/main" id="{900A45A3-C14B-E6B4-7D50-406B94E3D291}"/>
              </a:ext>
              <a:ext uri="{C183D7F6-B498-43B3-948B-1728B52AA6E4}">
                <adec:decorative xmlns:adec="http://schemas.microsoft.com/office/drawing/2017/decorative" val="0"/>
              </a:ext>
            </a:extLst>
          </p:cNvPr>
          <p:cNvSpPr/>
          <p:nvPr/>
        </p:nvSpPr>
        <p:spPr>
          <a:xfrm>
            <a:off x="6347439" y="2622909"/>
            <a:ext cx="4170432" cy="425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To preempt cost-related non-adherence</a:t>
            </a:r>
          </a:p>
        </p:txBody>
      </p:sp>
      <p:sp>
        <p:nvSpPr>
          <p:cNvPr id="34" name="Round Same Side Corner Rectangle 60">
            <a:extLst>
              <a:ext uri="{FF2B5EF4-FFF2-40B4-BE49-F238E27FC236}">
                <a16:creationId xmlns:a16="http://schemas.microsoft.com/office/drawing/2014/main" id="{8B52CF8B-C0F2-6170-D562-AA994712B39A}"/>
              </a:ext>
              <a:ext uri="{C183D7F6-B498-43B3-948B-1728B52AA6E4}">
                <adec:decorative xmlns:adec="http://schemas.microsoft.com/office/drawing/2017/decorative" val="0"/>
              </a:ext>
            </a:extLst>
          </p:cNvPr>
          <p:cNvSpPr/>
          <p:nvPr/>
        </p:nvSpPr>
        <p:spPr>
          <a:xfrm>
            <a:off x="6349113" y="3401861"/>
            <a:ext cx="4178440" cy="1776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74625">
              <a:spcAft>
                <a:spcPts val="600"/>
              </a:spcAft>
              <a:buFont typeface="Arial" panose="020B0604020202020204" pitchFamily="34" charset="0"/>
              <a:buChar char="•"/>
            </a:pPr>
            <a:r>
              <a:rPr lang="en-US" sz="1400" b="1" dirty="0">
                <a:solidFill>
                  <a:srgbClr val="292929"/>
                </a:solidFill>
                <a:latin typeface="Lub Dub Condensed" panose="020B0506030403020204" pitchFamily="34" charset="0"/>
                <a:cs typeface="Arial" panose="020B0604020202020204" pitchFamily="34" charset="0"/>
              </a:rPr>
              <a:t>Discuss out-of-pocket costs at the time of </a:t>
            </a:r>
            <a:br>
              <a:rPr lang="en-US" sz="1400" b="1" dirty="0">
                <a:solidFill>
                  <a:srgbClr val="292929"/>
                </a:solidFill>
                <a:latin typeface="Lub Dub Condensed" panose="020B0506030403020204" pitchFamily="34" charset="0"/>
                <a:cs typeface="Arial" panose="020B0604020202020204" pitchFamily="34" charset="0"/>
              </a:rPr>
            </a:br>
            <a:r>
              <a:rPr lang="en-US" sz="1400" b="1" dirty="0">
                <a:solidFill>
                  <a:srgbClr val="292929"/>
                </a:solidFill>
                <a:latin typeface="Lub Dub Condensed" panose="020B0506030403020204" pitchFamily="34" charset="0"/>
                <a:cs typeface="Arial" panose="020B0604020202020204" pitchFamily="34" charset="0"/>
              </a:rPr>
              <a:t>initiating a new medication</a:t>
            </a:r>
          </a:p>
          <a:p>
            <a:pPr marL="285750" indent="-174625">
              <a:spcAft>
                <a:spcPts val="600"/>
              </a:spcAft>
              <a:buFont typeface="Arial" panose="020B0604020202020204" pitchFamily="34" charset="0"/>
              <a:buChar char="•"/>
            </a:pPr>
            <a:r>
              <a:rPr lang="en-US" sz="1400" b="1" dirty="0">
                <a:solidFill>
                  <a:srgbClr val="292929"/>
                </a:solidFill>
                <a:latin typeface="Lub Dub Condensed" panose="020B0506030403020204" pitchFamily="34" charset="0"/>
                <a:cs typeface="Arial" panose="020B0604020202020204" pitchFamily="34" charset="0"/>
              </a:rPr>
              <a:t>At least annual follow-up on out-of-pocket medication costs</a:t>
            </a:r>
          </a:p>
          <a:p>
            <a:pPr marL="111125" algn="ctr">
              <a:spcAft>
                <a:spcPts val="600"/>
              </a:spcAft>
            </a:pPr>
            <a:r>
              <a:rPr lang="en-US" sz="1400" b="1" dirty="0">
                <a:solidFill>
                  <a:srgbClr val="292929"/>
                </a:solidFill>
                <a:latin typeface="Lub Dub Condensed" panose="020B0506030403020204" pitchFamily="34" charset="0"/>
                <a:cs typeface="Arial" panose="020B0604020202020204" pitchFamily="34" charset="0"/>
              </a:rPr>
              <a:t>(Class 1)</a:t>
            </a:r>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921859" y="5958098"/>
            <a:ext cx="6348283" cy="380918"/>
          </a:xfrm>
        </p:spPr>
        <p:txBody>
          <a:bodyPr/>
          <a:lstStyle/>
          <a:p>
            <a:pPr algn="ctr"/>
            <a:r>
              <a:rPr lang="en-US" b="1" dirty="0"/>
              <a:t>Abbreviation: </a:t>
            </a:r>
            <a:r>
              <a:rPr lang="en-US" dirty="0"/>
              <a:t>CCD indicates chronic coronary disease.</a:t>
            </a:r>
          </a:p>
        </p:txBody>
      </p:sp>
    </p:spTree>
    <p:extLst>
      <p:ext uri="{BB962C8B-B14F-4D97-AF65-F5344CB8AC3E}">
        <p14:creationId xmlns:p14="http://schemas.microsoft.com/office/powerpoint/2010/main" val="3375486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Top 10</a:t>
            </a:r>
            <a:r>
              <a:rPr lang="en-US" sz="3200" b="1" dirty="0">
                <a:latin typeface="Arial" panose="020B0604020202020204" pitchFamily="34" charset="0"/>
                <a:cs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D194A49E-74D3-E950-40D5-4676109AD380}"/>
              </a:ext>
            </a:extLst>
          </p:cNvPr>
          <p:cNvSpPr>
            <a:spLocks noGrp="1"/>
          </p:cNvSpPr>
          <p:nvPr>
            <p:ph idx="1"/>
          </p:nvPr>
        </p:nvSpPr>
        <p:spPr>
          <a:xfrm>
            <a:off x="838200" y="1357746"/>
            <a:ext cx="10446099" cy="4329622"/>
          </a:xfrm>
        </p:spPr>
        <p:txBody>
          <a:bodyPr numCol="2" spcCol="365760">
            <a:normAutofit fontScale="92500" lnSpcReduction="10000"/>
          </a:bodyPr>
          <a:lstStyle/>
          <a:p>
            <a:pPr marL="341313" indent="-341313">
              <a:lnSpc>
                <a:spcPct val="100000"/>
              </a:lnSpc>
              <a:spcBef>
                <a:spcPts val="0"/>
              </a:spcBef>
              <a:spcAft>
                <a:spcPts val="1200"/>
              </a:spcAft>
              <a:buClr>
                <a:schemeClr val="bg1"/>
              </a:buClr>
              <a:buFont typeface="+mj-lt"/>
              <a:buAutoNum type="arabicPeriod"/>
            </a:pPr>
            <a:r>
              <a:rPr lang="en-US" sz="1400" dirty="0"/>
              <a:t>Emphasis is on team-based, patient-centered care that considers social determinants of health, costs, and shared decision making. </a:t>
            </a:r>
          </a:p>
          <a:p>
            <a:pPr marL="341313" indent="-341313">
              <a:lnSpc>
                <a:spcPct val="100000"/>
              </a:lnSpc>
              <a:spcBef>
                <a:spcPts val="0"/>
              </a:spcBef>
              <a:spcAft>
                <a:spcPts val="1200"/>
              </a:spcAft>
              <a:buClr>
                <a:schemeClr val="bg1"/>
              </a:buClr>
              <a:buFont typeface="+mj-lt"/>
              <a:buAutoNum type="arabicPeriod"/>
            </a:pPr>
            <a:r>
              <a:rPr lang="en-US" sz="1400" dirty="0"/>
              <a:t>Nonpharmacologic therapies, including healthy dietary habits and exercise, are recommended for all patients with CCD. </a:t>
            </a:r>
          </a:p>
          <a:p>
            <a:pPr marL="341313" indent="-341313">
              <a:lnSpc>
                <a:spcPct val="100000"/>
              </a:lnSpc>
              <a:spcBef>
                <a:spcPts val="0"/>
              </a:spcBef>
              <a:spcAft>
                <a:spcPts val="1200"/>
              </a:spcAft>
              <a:buClr>
                <a:schemeClr val="bg1"/>
              </a:buClr>
              <a:buFont typeface="+mj-lt"/>
              <a:buAutoNum type="arabicPeriod"/>
            </a:pPr>
            <a:r>
              <a:rPr lang="en-US" sz="1400" dirty="0"/>
              <a:t>Patients with CCD who are free from contraindications are encouraged to participate in physical activity. Cardiac rehabilitation for eligible patients provides significant cardiovascular benefits.</a:t>
            </a:r>
          </a:p>
          <a:p>
            <a:pPr marL="341313" indent="-341313">
              <a:lnSpc>
                <a:spcPct val="100000"/>
              </a:lnSpc>
              <a:spcBef>
                <a:spcPts val="0"/>
              </a:spcBef>
              <a:spcAft>
                <a:spcPts val="1200"/>
              </a:spcAft>
              <a:buClr>
                <a:schemeClr val="bg1"/>
              </a:buClr>
              <a:buFont typeface="+mj-lt"/>
              <a:buAutoNum type="arabicPeriod"/>
            </a:pPr>
            <a:r>
              <a:rPr lang="en-US" sz="1400" dirty="0"/>
              <a:t>Use of SGLT2 inhibitors and GLP-1 RAs are recommended for select groups of patients with CCD, including groups without diabetes.</a:t>
            </a:r>
          </a:p>
          <a:p>
            <a:pPr marL="341313" indent="-341313">
              <a:lnSpc>
                <a:spcPct val="100000"/>
              </a:lnSpc>
              <a:spcBef>
                <a:spcPts val="0"/>
              </a:spcBef>
              <a:spcAft>
                <a:spcPts val="1200"/>
              </a:spcAft>
              <a:buClr>
                <a:schemeClr val="bg1"/>
              </a:buClr>
              <a:buFont typeface="+mj-lt"/>
              <a:buAutoNum type="arabicPeriod"/>
            </a:pPr>
            <a:r>
              <a:rPr lang="en-US" sz="1400" dirty="0"/>
              <a:t>New recommendations for beta-blocker use in patients with CCD. </a:t>
            </a:r>
          </a:p>
          <a:p>
            <a:pPr marL="341313" indent="-341313">
              <a:lnSpc>
                <a:spcPct val="100000"/>
              </a:lnSpc>
              <a:spcBef>
                <a:spcPts val="0"/>
              </a:spcBef>
              <a:spcAft>
                <a:spcPts val="1200"/>
              </a:spcAft>
              <a:buClr>
                <a:schemeClr val="bg1"/>
              </a:buClr>
              <a:buFont typeface="+mj-lt"/>
              <a:buAutoNum type="arabicPeriod"/>
            </a:pPr>
            <a:r>
              <a:rPr lang="en-US" sz="1400" dirty="0"/>
              <a:t>Statins remain first line therapy for lipid lowering in patients with CCD. Several adjunctive therapies may be used in select populations.</a:t>
            </a:r>
          </a:p>
          <a:p>
            <a:pPr marL="512763" indent="-341313">
              <a:lnSpc>
                <a:spcPct val="100000"/>
              </a:lnSpc>
              <a:spcBef>
                <a:spcPts val="0"/>
              </a:spcBef>
              <a:spcAft>
                <a:spcPts val="1200"/>
              </a:spcAft>
              <a:buClr>
                <a:schemeClr val="bg1"/>
              </a:buClr>
              <a:buFont typeface="+mj-lt"/>
              <a:buAutoNum type="arabicPeriod"/>
            </a:pPr>
            <a:r>
              <a:rPr lang="en-US" sz="1400" dirty="0"/>
              <a:t>Shorter durations of dual antiplatelet therapy are safe and effective in many circumstances, particularly when the risk of bleeding is high, and the ischemic risk is low to moderate. </a:t>
            </a:r>
          </a:p>
          <a:p>
            <a:pPr marL="512763" indent="-341313">
              <a:lnSpc>
                <a:spcPct val="100000"/>
              </a:lnSpc>
              <a:spcBef>
                <a:spcPts val="0"/>
              </a:spcBef>
              <a:spcAft>
                <a:spcPts val="1200"/>
              </a:spcAft>
              <a:buClr>
                <a:schemeClr val="bg1"/>
              </a:buClr>
              <a:buFont typeface="+mj-lt"/>
              <a:buAutoNum type="arabicPeriod"/>
            </a:pPr>
            <a:r>
              <a:rPr lang="en-US" sz="1400" dirty="0"/>
              <a:t>The use of nonprescription or dietary supplements, including fish oil and omega-3 fatty acids or vitamins, is not recommended in patients with CCD given the lack of benefit in reducing cardiovascular events.</a:t>
            </a:r>
          </a:p>
          <a:p>
            <a:pPr marL="512763" indent="-341313">
              <a:lnSpc>
                <a:spcPct val="100000"/>
              </a:lnSpc>
              <a:spcBef>
                <a:spcPts val="0"/>
              </a:spcBef>
              <a:spcAft>
                <a:spcPts val="1200"/>
              </a:spcAft>
              <a:buClr>
                <a:schemeClr val="bg1"/>
              </a:buClr>
              <a:buFont typeface="+mj-lt"/>
              <a:buAutoNum type="arabicPeriod"/>
            </a:pPr>
            <a:r>
              <a:rPr lang="en-US" sz="1400" dirty="0"/>
              <a:t>Routine periodic anatomic or ischemic testing without a change in clinical or functional status is not recommended for risk stratification or to guide therapeutic decision-making in patients with CCD. </a:t>
            </a:r>
          </a:p>
          <a:p>
            <a:pPr marL="512763" indent="-341313">
              <a:lnSpc>
                <a:spcPct val="100000"/>
              </a:lnSpc>
              <a:spcBef>
                <a:spcPts val="0"/>
              </a:spcBef>
              <a:spcAft>
                <a:spcPts val="1200"/>
              </a:spcAft>
              <a:buClr>
                <a:schemeClr val="bg1"/>
              </a:buClr>
              <a:buFont typeface="+mj-lt"/>
              <a:buAutoNum type="arabicPeriod"/>
            </a:pPr>
            <a:r>
              <a:rPr lang="en-US" sz="1400" dirty="0"/>
              <a:t>Although e-cigarettes increase the likelihood of successful smoking cessation compared with nicotine replacement therapy, because of the lack of long-term safety data and risks of sustained use, e-cigarettes are not recommended as first-line therapy for smoking cessation.</a:t>
            </a:r>
          </a:p>
        </p:txBody>
      </p:sp>
      <p:sp>
        <p:nvSpPr>
          <p:cNvPr id="6" name="Oval 5">
            <a:extLst>
              <a:ext uri="{FF2B5EF4-FFF2-40B4-BE49-F238E27FC236}">
                <a16:creationId xmlns:a16="http://schemas.microsoft.com/office/drawing/2014/main" id="{3C33B945-38F5-0669-2DBB-5E69BF11CCD8}"/>
              </a:ext>
              <a:ext uri="{C183D7F6-B498-43B3-948B-1728B52AA6E4}">
                <adec:decorative xmlns:adec="http://schemas.microsoft.com/office/drawing/2017/decorative" val="1"/>
              </a:ext>
            </a:extLst>
          </p:cNvPr>
          <p:cNvSpPr/>
          <p:nvPr/>
        </p:nvSpPr>
        <p:spPr>
          <a:xfrm>
            <a:off x="723482" y="1376628"/>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1</a:t>
            </a:r>
          </a:p>
        </p:txBody>
      </p:sp>
      <p:sp>
        <p:nvSpPr>
          <p:cNvPr id="7" name="Oval 6">
            <a:extLst>
              <a:ext uri="{FF2B5EF4-FFF2-40B4-BE49-F238E27FC236}">
                <a16:creationId xmlns:a16="http://schemas.microsoft.com/office/drawing/2014/main" id="{BE33981F-8169-8069-6896-507CEC672B60}"/>
              </a:ext>
              <a:ext uri="{C183D7F6-B498-43B3-948B-1728B52AA6E4}">
                <adec:decorative xmlns:adec="http://schemas.microsoft.com/office/drawing/2017/decorative" val="1"/>
              </a:ext>
            </a:extLst>
          </p:cNvPr>
          <p:cNvSpPr/>
          <p:nvPr/>
        </p:nvSpPr>
        <p:spPr>
          <a:xfrm>
            <a:off x="725157" y="2051540"/>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2</a:t>
            </a:r>
          </a:p>
        </p:txBody>
      </p:sp>
      <p:sp>
        <p:nvSpPr>
          <p:cNvPr id="8" name="Oval 7">
            <a:extLst>
              <a:ext uri="{FF2B5EF4-FFF2-40B4-BE49-F238E27FC236}">
                <a16:creationId xmlns:a16="http://schemas.microsoft.com/office/drawing/2014/main" id="{F3EB5542-416B-0A57-A442-FD20C749F0A6}"/>
              </a:ext>
              <a:ext uri="{C183D7F6-B498-43B3-948B-1728B52AA6E4}">
                <adec:decorative xmlns:adec="http://schemas.microsoft.com/office/drawing/2017/decorative" val="1"/>
              </a:ext>
            </a:extLst>
          </p:cNvPr>
          <p:cNvSpPr/>
          <p:nvPr/>
        </p:nvSpPr>
        <p:spPr>
          <a:xfrm>
            <a:off x="705060" y="2754925"/>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3</a:t>
            </a:r>
          </a:p>
        </p:txBody>
      </p:sp>
      <p:sp>
        <p:nvSpPr>
          <p:cNvPr id="9" name="Oval 8">
            <a:extLst>
              <a:ext uri="{FF2B5EF4-FFF2-40B4-BE49-F238E27FC236}">
                <a16:creationId xmlns:a16="http://schemas.microsoft.com/office/drawing/2014/main" id="{54FCD14A-370C-5CAD-794D-53E1C6CAA658}"/>
              </a:ext>
              <a:ext uri="{C183D7F6-B498-43B3-948B-1728B52AA6E4}">
                <adec:decorative xmlns:adec="http://schemas.microsoft.com/office/drawing/2017/decorative" val="1"/>
              </a:ext>
            </a:extLst>
          </p:cNvPr>
          <p:cNvSpPr/>
          <p:nvPr/>
        </p:nvSpPr>
        <p:spPr>
          <a:xfrm>
            <a:off x="706735" y="3590613"/>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4</a:t>
            </a:r>
          </a:p>
        </p:txBody>
      </p:sp>
      <p:sp>
        <p:nvSpPr>
          <p:cNvPr id="10" name="Oval 9">
            <a:extLst>
              <a:ext uri="{FF2B5EF4-FFF2-40B4-BE49-F238E27FC236}">
                <a16:creationId xmlns:a16="http://schemas.microsoft.com/office/drawing/2014/main" id="{4DB92BA6-EEC0-4783-80F0-B11AEF744F9C}"/>
              </a:ext>
              <a:ext uri="{C183D7F6-B498-43B3-948B-1728B52AA6E4}">
                <adec:decorative xmlns:adec="http://schemas.microsoft.com/office/drawing/2017/decorative" val="1"/>
              </a:ext>
            </a:extLst>
          </p:cNvPr>
          <p:cNvSpPr/>
          <p:nvPr/>
        </p:nvSpPr>
        <p:spPr>
          <a:xfrm>
            <a:off x="695012" y="4292323"/>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5</a:t>
            </a:r>
          </a:p>
        </p:txBody>
      </p:sp>
      <p:sp>
        <p:nvSpPr>
          <p:cNvPr id="11" name="Oval 10">
            <a:extLst>
              <a:ext uri="{FF2B5EF4-FFF2-40B4-BE49-F238E27FC236}">
                <a16:creationId xmlns:a16="http://schemas.microsoft.com/office/drawing/2014/main" id="{8DB7BB68-6040-6020-FC1A-9400314CE957}"/>
              </a:ext>
              <a:ext uri="{C183D7F6-B498-43B3-948B-1728B52AA6E4}">
                <adec:decorative xmlns:adec="http://schemas.microsoft.com/office/drawing/2017/decorative" val="1"/>
              </a:ext>
            </a:extLst>
          </p:cNvPr>
          <p:cNvSpPr/>
          <p:nvPr/>
        </p:nvSpPr>
        <p:spPr>
          <a:xfrm>
            <a:off x="696687" y="4816511"/>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6</a:t>
            </a:r>
          </a:p>
        </p:txBody>
      </p:sp>
      <p:sp>
        <p:nvSpPr>
          <p:cNvPr id="14" name="Oval 13">
            <a:extLst>
              <a:ext uri="{FF2B5EF4-FFF2-40B4-BE49-F238E27FC236}">
                <a16:creationId xmlns:a16="http://schemas.microsoft.com/office/drawing/2014/main" id="{DB0EF5F3-970D-D419-E0EE-9FD31456E320}"/>
              </a:ext>
              <a:ext uri="{C183D7F6-B498-43B3-948B-1728B52AA6E4}">
                <adec:decorative xmlns:adec="http://schemas.microsoft.com/office/drawing/2017/decorative" val="1"/>
              </a:ext>
            </a:extLst>
          </p:cNvPr>
          <p:cNvSpPr/>
          <p:nvPr/>
        </p:nvSpPr>
        <p:spPr>
          <a:xfrm>
            <a:off x="6201508" y="1376628"/>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7</a:t>
            </a:r>
          </a:p>
        </p:txBody>
      </p:sp>
      <p:sp>
        <p:nvSpPr>
          <p:cNvPr id="15" name="Oval 14">
            <a:extLst>
              <a:ext uri="{FF2B5EF4-FFF2-40B4-BE49-F238E27FC236}">
                <a16:creationId xmlns:a16="http://schemas.microsoft.com/office/drawing/2014/main" id="{00B17A77-CC96-ED65-1B44-9E118FCE0B10}"/>
              </a:ext>
              <a:ext uri="{C183D7F6-B498-43B3-948B-1728B52AA6E4}">
                <adec:decorative xmlns:adec="http://schemas.microsoft.com/office/drawing/2017/decorative" val="1"/>
              </a:ext>
            </a:extLst>
          </p:cNvPr>
          <p:cNvSpPr/>
          <p:nvPr/>
        </p:nvSpPr>
        <p:spPr>
          <a:xfrm>
            <a:off x="6203183" y="2224036"/>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8</a:t>
            </a:r>
          </a:p>
        </p:txBody>
      </p:sp>
      <p:sp>
        <p:nvSpPr>
          <p:cNvPr id="16" name="Oval 15">
            <a:extLst>
              <a:ext uri="{FF2B5EF4-FFF2-40B4-BE49-F238E27FC236}">
                <a16:creationId xmlns:a16="http://schemas.microsoft.com/office/drawing/2014/main" id="{EF290D2C-E164-4219-68AD-21DA47C17B65}"/>
              </a:ext>
              <a:ext uri="{C183D7F6-B498-43B3-948B-1728B52AA6E4}">
                <adec:decorative xmlns:adec="http://schemas.microsoft.com/office/drawing/2017/decorative" val="1"/>
              </a:ext>
            </a:extLst>
          </p:cNvPr>
          <p:cNvSpPr/>
          <p:nvPr/>
        </p:nvSpPr>
        <p:spPr>
          <a:xfrm>
            <a:off x="6183086" y="3098243"/>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b Dub Heavy" panose="020B0903030403020204" pitchFamily="34" charset="0"/>
              </a:rPr>
              <a:t>9</a:t>
            </a:r>
          </a:p>
        </p:txBody>
      </p:sp>
      <p:sp>
        <p:nvSpPr>
          <p:cNvPr id="17" name="Oval 16">
            <a:extLst>
              <a:ext uri="{FF2B5EF4-FFF2-40B4-BE49-F238E27FC236}">
                <a16:creationId xmlns:a16="http://schemas.microsoft.com/office/drawing/2014/main" id="{6E993E27-43EF-8505-A18B-8343B4D91E29}"/>
              </a:ext>
              <a:ext uri="{C183D7F6-B498-43B3-948B-1728B52AA6E4}">
                <adec:decorative xmlns:adec="http://schemas.microsoft.com/office/drawing/2017/decorative" val="1"/>
              </a:ext>
            </a:extLst>
          </p:cNvPr>
          <p:cNvSpPr/>
          <p:nvPr/>
        </p:nvSpPr>
        <p:spPr>
          <a:xfrm>
            <a:off x="6184761" y="3943979"/>
            <a:ext cx="430404" cy="430404"/>
          </a:xfrm>
          <a:prstGeom prst="ellipse">
            <a:avLst/>
          </a:prstGeom>
          <a:gradFill flip="none" rotWithShape="1">
            <a:gsLst>
              <a:gs pos="0">
                <a:srgbClr val="CF2429">
                  <a:shade val="30000"/>
                  <a:satMod val="115000"/>
                </a:srgbClr>
              </a:gs>
              <a:gs pos="50000">
                <a:srgbClr val="CF2429">
                  <a:shade val="67500"/>
                  <a:satMod val="115000"/>
                </a:srgbClr>
              </a:gs>
              <a:gs pos="100000">
                <a:srgbClr val="CF2429">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a:latin typeface="Lub Dub Heavy" panose="020B0903030403020204" pitchFamily="34" charset="0"/>
              </a:rPr>
              <a:t>10</a:t>
            </a:r>
          </a:p>
        </p:txBody>
      </p:sp>
      <p:sp>
        <p:nvSpPr>
          <p:cNvPr id="21" name="TextBox 20">
            <a:extLst>
              <a:ext uri="{FF2B5EF4-FFF2-40B4-BE49-F238E27FC236}">
                <a16:creationId xmlns:a16="http://schemas.microsoft.com/office/drawing/2014/main" id="{07B851A6-63FB-8B7E-2430-56C650511A2A}"/>
              </a:ext>
            </a:extLst>
          </p:cNvPr>
          <p:cNvSpPr txBox="1"/>
          <p:nvPr/>
        </p:nvSpPr>
        <p:spPr>
          <a:xfrm>
            <a:off x="3548629" y="5552837"/>
            <a:ext cx="5094743" cy="261610"/>
          </a:xfrm>
          <a:prstGeom prst="rect">
            <a:avLst/>
          </a:prstGeom>
          <a:noFill/>
        </p:spPr>
        <p:txBody>
          <a:bodyPr wrap="square">
            <a:spAutoFit/>
          </a:bodyPr>
          <a:lstStyle/>
          <a:p>
            <a:pPr algn="ctr"/>
            <a:r>
              <a:rPr lang="en-US" sz="1100" i="1" dirty="0">
                <a:latin typeface="Lub Dub Condensed" panose="020B0506030403020204" pitchFamily="34" charset="0"/>
              </a:rPr>
              <a:t>*Complete text available in 2023 AHA/ACC Guideline for Chronic Coronary Disease</a:t>
            </a:r>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837494" y="5947510"/>
            <a:ext cx="6895786" cy="173073"/>
          </a:xfrm>
        </p:spPr>
        <p:txBody>
          <a:bodyPr/>
          <a:lstStyle/>
          <a:p>
            <a:pPr marL="0" indent="0" algn="ctr"/>
            <a:r>
              <a:rPr lang="en-US" b="1" dirty="0"/>
              <a:t>Abbreviations: </a:t>
            </a:r>
            <a:r>
              <a:rPr lang="en-US" dirty="0"/>
              <a:t>CCD indicates chronic coronary disease; GLP-1 RAs, glucagon-like peptide-1 receptor agonists; and SGLT2, sodium glucose cotransporter 2.</a:t>
            </a:r>
          </a:p>
          <a:p>
            <a:pPr algn="ctr"/>
            <a:endParaRPr lang="en-US" dirty="0"/>
          </a:p>
        </p:txBody>
      </p:sp>
      <p:sp>
        <p:nvSpPr>
          <p:cNvPr id="4" name="Slide Number Placeholder 3">
            <a:extLst>
              <a:ext uri="{FF2B5EF4-FFF2-40B4-BE49-F238E27FC236}">
                <a16:creationId xmlns:a16="http://schemas.microsoft.com/office/drawing/2014/main" id="{CCE5A353-676B-AD8E-8512-F162FEAE0AFF}"/>
              </a:ext>
            </a:extLst>
          </p:cNvPr>
          <p:cNvSpPr>
            <a:spLocks noGrp="1"/>
          </p:cNvSpPr>
          <p:nvPr>
            <p:ph type="sldNum" sz="quarter" idx="12"/>
          </p:nvPr>
        </p:nvSpPr>
        <p:spPr/>
        <p:txBody>
          <a:bodyPr/>
          <a:lstStyle/>
          <a:p>
            <a:fld id="{FDAF4333-7328-E84F-9F6D-15A5075E3AB3}" type="slidenum">
              <a:rPr lang="en-US" smtClean="0"/>
              <a:pPr/>
              <a:t>43</a:t>
            </a:fld>
            <a:endParaRPr lang="en-US" sz="900" dirty="0"/>
          </a:p>
        </p:txBody>
      </p:sp>
    </p:spTree>
    <p:extLst>
      <p:ext uri="{BB962C8B-B14F-4D97-AF65-F5344CB8AC3E}">
        <p14:creationId xmlns:p14="http://schemas.microsoft.com/office/powerpoint/2010/main" val="286231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BBCCC74-542C-A301-D319-444C3B14FF6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98824" y="1485900"/>
            <a:ext cx="4893175" cy="3792682"/>
          </a:xfrm>
          <a:prstGeom prst="rect">
            <a:avLst/>
          </a:prstGeom>
          <a:effectLst>
            <a:outerShdw blurRad="63500" algn="ctr" rotWithShape="0">
              <a:prstClr val="black">
                <a:alpha val="40000"/>
              </a:prstClr>
            </a:outerShdw>
          </a:effectLst>
        </p:spPr>
      </p:pic>
      <p:sp>
        <p:nvSpPr>
          <p:cNvPr id="23" name="Rectangle 22">
            <a:extLst>
              <a:ext uri="{FF2B5EF4-FFF2-40B4-BE49-F238E27FC236}">
                <a16:creationId xmlns:a16="http://schemas.microsoft.com/office/drawing/2014/main" id="{5A7C26D6-21C1-BA15-D588-6AC943C2017E}"/>
              </a:ext>
              <a:ext uri="{C183D7F6-B498-43B3-948B-1728B52AA6E4}">
                <adec:decorative xmlns:adec="http://schemas.microsoft.com/office/drawing/2017/decorative" val="1"/>
              </a:ext>
            </a:extLst>
          </p:cNvPr>
          <p:cNvSpPr/>
          <p:nvPr/>
        </p:nvSpPr>
        <p:spPr>
          <a:xfrm>
            <a:off x="1059821" y="1534273"/>
            <a:ext cx="5871538" cy="922242"/>
          </a:xfrm>
          <a:prstGeom prst="rect">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angle 20">
            <a:extLst>
              <a:ext uri="{FF2B5EF4-FFF2-40B4-BE49-F238E27FC236}">
                <a16:creationId xmlns:a16="http://schemas.microsoft.com/office/drawing/2014/main" id="{00C2874B-8E66-FB90-29E5-E1AA943E1E3C}"/>
              </a:ext>
              <a:ext uri="{C183D7F6-B498-43B3-948B-1728B52AA6E4}">
                <adec:decorative xmlns:adec="http://schemas.microsoft.com/office/drawing/2017/decorative" val="1"/>
              </a:ext>
            </a:extLst>
          </p:cNvPr>
          <p:cNvSpPr/>
          <p:nvPr/>
        </p:nvSpPr>
        <p:spPr>
          <a:xfrm>
            <a:off x="1396258" y="2917636"/>
            <a:ext cx="5533899" cy="922242"/>
          </a:xfrm>
          <a:prstGeom prst="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a:extLst>
              <a:ext uri="{FF2B5EF4-FFF2-40B4-BE49-F238E27FC236}">
                <a16:creationId xmlns:a16="http://schemas.microsoft.com/office/drawing/2014/main" id="{3ED9E0C9-700C-FAA6-795C-61B3BE265653}"/>
              </a:ext>
              <a:ext uri="{C183D7F6-B498-43B3-948B-1728B52AA6E4}">
                <adec:decorative xmlns:adec="http://schemas.microsoft.com/office/drawing/2017/decorative" val="1"/>
              </a:ext>
            </a:extLst>
          </p:cNvPr>
          <p:cNvSpPr/>
          <p:nvPr/>
        </p:nvSpPr>
        <p:spPr>
          <a:xfrm>
            <a:off x="1066639" y="4300999"/>
            <a:ext cx="5857900" cy="922242"/>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26" name="Picture 25">
            <a:extLst>
              <a:ext uri="{FF2B5EF4-FFF2-40B4-BE49-F238E27FC236}">
                <a16:creationId xmlns:a16="http://schemas.microsoft.com/office/drawing/2014/main" id="{05C67807-DBD5-FFD5-1E32-1844CB064AC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7183" y="1228153"/>
            <a:ext cx="926672" cy="4401693"/>
          </a:xfrm>
          <a:prstGeom prst="rect">
            <a:avLst/>
          </a:prstGeom>
        </p:spPr>
      </p:pic>
      <p:sp>
        <p:nvSpPr>
          <p:cNvPr id="2" name="Title 1">
            <a:extLst>
              <a:ext uri="{FF2B5EF4-FFF2-40B4-BE49-F238E27FC236}">
                <a16:creationId xmlns:a16="http://schemas.microsoft.com/office/drawing/2014/main" id="{DABFA809-80C6-607B-64D5-1F8B590517A2}"/>
              </a:ext>
            </a:extLst>
          </p:cNvPr>
          <p:cNvSpPr>
            <a:spLocks noGrp="1"/>
          </p:cNvSpPr>
          <p:nvPr>
            <p:ph type="title"/>
          </p:nvPr>
        </p:nvSpPr>
        <p:spPr/>
        <p:txBody>
          <a:bodyPr/>
          <a:lstStyle/>
          <a:p>
            <a:r>
              <a:rPr lang="en-US" dirty="0"/>
              <a:t>Evidence Gaps and Areas of Future Research Needs</a:t>
            </a:r>
          </a:p>
        </p:txBody>
      </p:sp>
      <p:sp>
        <p:nvSpPr>
          <p:cNvPr id="29" name="TextBox 28">
            <a:extLst>
              <a:ext uri="{FF2B5EF4-FFF2-40B4-BE49-F238E27FC236}">
                <a16:creationId xmlns:a16="http://schemas.microsoft.com/office/drawing/2014/main" id="{4E2806FE-A21F-AED8-C384-0DFE25FA4A77}"/>
              </a:ext>
            </a:extLst>
          </p:cNvPr>
          <p:cNvSpPr txBox="1"/>
          <p:nvPr/>
        </p:nvSpPr>
        <p:spPr>
          <a:xfrm>
            <a:off x="971061" y="1515852"/>
            <a:ext cx="5871538" cy="922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2030" tIns="7620" rIns="7620" bIns="7620" numCol="1" spcCol="1270" anchor="ctr" anchorCtr="0">
            <a:noAutofit/>
          </a:bodyPr>
          <a:lstStyle/>
          <a:p>
            <a:pPr marL="0" lvl="0" indent="0" algn="l" defTabSz="133350">
              <a:lnSpc>
                <a:spcPct val="90000"/>
              </a:lnSpc>
              <a:spcBef>
                <a:spcPct val="0"/>
              </a:spcBef>
              <a:spcAft>
                <a:spcPct val="35000"/>
              </a:spcAft>
              <a:buNone/>
            </a:pPr>
            <a:r>
              <a:rPr lang="en-US" sz="300" kern="1200" dirty="0">
                <a:latin typeface="Arial" panose="020B0604020202020204" pitchFamily="34" charset="0"/>
                <a:cs typeface="Arial" panose="020B0604020202020204" pitchFamily="34" charset="0"/>
              </a:rPr>
              <a:t> </a:t>
            </a:r>
          </a:p>
          <a:p>
            <a:pPr marL="231775" lvl="1" indent="-231775" algn="l" defTabSz="622300">
              <a:lnSpc>
                <a:spcPct val="90000"/>
              </a:lnSpc>
              <a:spcBef>
                <a:spcPct val="0"/>
              </a:spcBef>
              <a:spcAft>
                <a:spcPct val="15000"/>
              </a:spcAft>
              <a:buChar char="•"/>
            </a:pPr>
            <a:r>
              <a:rPr lang="en-US" sz="1400" kern="1200" dirty="0">
                <a:solidFill>
                  <a:schemeClr val="tx1"/>
                </a:solidFill>
                <a:latin typeface="Lub Dub Condensed" panose="020B0506030403020204" pitchFamily="34" charset="0"/>
                <a:cs typeface="Arial" panose="020B0604020202020204" pitchFamily="34" charset="0"/>
              </a:rPr>
              <a:t>Impact of more sensitive noninvasive imaging and diagnosis</a:t>
            </a:r>
          </a:p>
          <a:p>
            <a:pPr marL="231775" lvl="1" indent="-231775" algn="l" defTabSz="622300">
              <a:lnSpc>
                <a:spcPct val="90000"/>
              </a:lnSpc>
              <a:spcBef>
                <a:spcPct val="0"/>
              </a:spcBef>
              <a:spcAft>
                <a:spcPct val="15000"/>
              </a:spcAft>
              <a:buChar char="•"/>
            </a:pPr>
            <a:r>
              <a:rPr lang="en-US" sz="1400" kern="1200" dirty="0">
                <a:solidFill>
                  <a:schemeClr val="tx1"/>
                </a:solidFill>
                <a:latin typeface="Lub Dub Condensed" panose="020B0506030403020204" pitchFamily="34" charset="0"/>
                <a:cs typeface="Arial" panose="020B0604020202020204" pitchFamily="34" charset="0"/>
              </a:rPr>
              <a:t>Develop and validate MACE risk scores in CCD patients</a:t>
            </a:r>
          </a:p>
          <a:p>
            <a:pPr marL="231775" lvl="1" indent="-231775" algn="l" defTabSz="622300">
              <a:lnSpc>
                <a:spcPct val="90000"/>
              </a:lnSpc>
              <a:spcBef>
                <a:spcPct val="0"/>
              </a:spcBef>
              <a:spcAft>
                <a:spcPct val="15000"/>
              </a:spcAft>
              <a:buChar char="•"/>
            </a:pPr>
            <a:r>
              <a:rPr lang="en-US" sz="1400" kern="1200" dirty="0">
                <a:solidFill>
                  <a:schemeClr val="tx1"/>
                </a:solidFill>
                <a:latin typeface="Lub Dub Condensed" panose="020B0506030403020204" pitchFamily="34" charset="0"/>
                <a:cs typeface="Arial" panose="020B0604020202020204" pitchFamily="34" charset="0"/>
              </a:rPr>
              <a:t>Leverage SDOH to improve care coordination</a:t>
            </a:r>
          </a:p>
        </p:txBody>
      </p:sp>
      <p:sp>
        <p:nvSpPr>
          <p:cNvPr id="30" name="TextBox 29">
            <a:extLst>
              <a:ext uri="{FF2B5EF4-FFF2-40B4-BE49-F238E27FC236}">
                <a16:creationId xmlns:a16="http://schemas.microsoft.com/office/drawing/2014/main" id="{7FDC3F7C-D8DE-B6A0-C83C-BD7F496212EE}"/>
              </a:ext>
            </a:extLst>
          </p:cNvPr>
          <p:cNvSpPr txBox="1"/>
          <p:nvPr/>
        </p:nvSpPr>
        <p:spPr>
          <a:xfrm>
            <a:off x="1307498" y="2899215"/>
            <a:ext cx="5533899" cy="922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2030" tIns="7620" rIns="7620" bIns="7620" numCol="1" spcCol="1270" anchor="ctr" anchorCtr="0">
            <a:noAutofit/>
          </a:bodyPr>
          <a:lstStyle/>
          <a:p>
            <a:pPr marL="0" lvl="0" indent="0" algn="l" defTabSz="133350">
              <a:lnSpc>
                <a:spcPct val="90000"/>
              </a:lnSpc>
              <a:spcBef>
                <a:spcPct val="0"/>
              </a:spcBef>
              <a:spcAft>
                <a:spcPct val="35000"/>
              </a:spcAft>
              <a:buNone/>
            </a:pPr>
            <a:r>
              <a:rPr lang="en-US" sz="300" kern="1200" dirty="0">
                <a:latin typeface="Arial" panose="020B0604020202020204" pitchFamily="34" charset="0"/>
                <a:cs typeface="Arial" panose="020B0604020202020204" pitchFamily="34" charset="0"/>
              </a:rPr>
              <a:t> </a:t>
            </a:r>
            <a:endParaRPr lang="en-US" sz="300" kern="1200" dirty="0">
              <a:solidFill>
                <a:schemeClr val="bg1"/>
              </a:solidFill>
              <a:latin typeface="Arial" panose="020B0604020202020204" pitchFamily="34" charset="0"/>
              <a:cs typeface="Arial" panose="020B0604020202020204" pitchFamily="34" charset="0"/>
            </a:endParaRPr>
          </a:p>
          <a:p>
            <a:pPr marL="231775" lvl="1" indent="-231775" algn="l" defTabSz="711200">
              <a:lnSpc>
                <a:spcPct val="90000"/>
              </a:lnSpc>
              <a:spcBef>
                <a:spcPct val="0"/>
              </a:spcBef>
              <a:spcAft>
                <a:spcPct val="15000"/>
              </a:spcAft>
              <a:buChar char="•"/>
            </a:pPr>
            <a:r>
              <a:rPr lang="en-US" sz="1400" kern="1200" dirty="0">
                <a:solidFill>
                  <a:schemeClr val="bg1"/>
                </a:solidFill>
                <a:latin typeface="Lub Dub Condensed" panose="020B0506030403020204" pitchFamily="34" charset="0"/>
                <a:ea typeface="+mn-ea"/>
                <a:cs typeface="Arial" panose="020B0604020202020204" pitchFamily="34" charset="0"/>
              </a:rPr>
              <a:t>Impact of marijuana and e-cigarettes on CCD</a:t>
            </a:r>
          </a:p>
          <a:p>
            <a:pPr marL="231775" lvl="1" indent="-231775" algn="l" defTabSz="711200">
              <a:lnSpc>
                <a:spcPct val="90000"/>
              </a:lnSpc>
              <a:spcBef>
                <a:spcPct val="0"/>
              </a:spcBef>
              <a:spcAft>
                <a:spcPct val="15000"/>
              </a:spcAft>
              <a:buChar char="•"/>
            </a:pPr>
            <a:r>
              <a:rPr lang="en-US" sz="1400" kern="1200" dirty="0">
                <a:solidFill>
                  <a:schemeClr val="bg1"/>
                </a:solidFill>
                <a:latin typeface="Lub Dub Condensed" panose="020B0506030403020204" pitchFamily="34" charset="0"/>
                <a:ea typeface="+mn-ea"/>
                <a:cs typeface="Arial" panose="020B0604020202020204" pitchFamily="34" charset="0"/>
              </a:rPr>
              <a:t>Effects of hybrid / home-based cardiac rehabilitation programs</a:t>
            </a:r>
          </a:p>
          <a:p>
            <a:pPr marL="231775" lvl="1" indent="-231775" algn="l" defTabSz="711200">
              <a:lnSpc>
                <a:spcPct val="90000"/>
              </a:lnSpc>
              <a:spcBef>
                <a:spcPct val="0"/>
              </a:spcBef>
              <a:spcAft>
                <a:spcPct val="15000"/>
              </a:spcAft>
              <a:buChar char="•"/>
            </a:pPr>
            <a:r>
              <a:rPr lang="en-US" sz="1400" kern="1200" dirty="0">
                <a:solidFill>
                  <a:schemeClr val="bg1"/>
                </a:solidFill>
                <a:latin typeface="Lub Dub Condensed" panose="020B0506030403020204" pitchFamily="34" charset="0"/>
                <a:ea typeface="+mn-ea"/>
                <a:cs typeface="Arial" panose="020B0604020202020204" pitchFamily="34" charset="0"/>
              </a:rPr>
              <a:t>Sequence of GDMT in CCD patients</a:t>
            </a:r>
          </a:p>
        </p:txBody>
      </p:sp>
      <p:sp>
        <p:nvSpPr>
          <p:cNvPr id="31" name="TextBox 30">
            <a:extLst>
              <a:ext uri="{FF2B5EF4-FFF2-40B4-BE49-F238E27FC236}">
                <a16:creationId xmlns:a16="http://schemas.microsoft.com/office/drawing/2014/main" id="{9980B9E2-B1ED-A650-6605-ECDB0FC5E9A3}"/>
              </a:ext>
            </a:extLst>
          </p:cNvPr>
          <p:cNvSpPr txBox="1"/>
          <p:nvPr/>
        </p:nvSpPr>
        <p:spPr>
          <a:xfrm>
            <a:off x="977879" y="4282578"/>
            <a:ext cx="5857900" cy="922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2030" tIns="7620" rIns="7620" bIns="7620" numCol="1" spcCol="1270" anchor="t" anchorCtr="0">
            <a:noAutofit/>
          </a:bodyPr>
          <a:lstStyle/>
          <a:p>
            <a:pPr marL="0" lvl="0" indent="0" algn="l" defTabSz="133350">
              <a:lnSpc>
                <a:spcPct val="90000"/>
              </a:lnSpc>
              <a:spcBef>
                <a:spcPct val="0"/>
              </a:spcBef>
              <a:spcAft>
                <a:spcPct val="35000"/>
              </a:spcAft>
              <a:buNone/>
            </a:pPr>
            <a:r>
              <a:rPr lang="en-US" sz="300" kern="1200" dirty="0">
                <a:latin typeface="Arial" panose="020B0604020202020204" pitchFamily="34" charset="0"/>
                <a:cs typeface="Arial" panose="020B0604020202020204" pitchFamily="34" charset="0"/>
              </a:rPr>
              <a:t> </a:t>
            </a:r>
          </a:p>
          <a:p>
            <a:pPr marL="57150" lvl="1" indent="0" algn="l" defTabSz="266700">
              <a:lnSpc>
                <a:spcPct val="90000"/>
              </a:lnSpc>
              <a:spcBef>
                <a:spcPct val="0"/>
              </a:spcBef>
              <a:spcAft>
                <a:spcPct val="15000"/>
              </a:spcAft>
              <a:buChar char="•"/>
            </a:pPr>
            <a:endParaRPr lang="en-US" sz="600" kern="1200" dirty="0">
              <a:latin typeface="Arial" panose="020B0604020202020204" pitchFamily="34" charset="0"/>
              <a:cs typeface="Arial" panose="020B0604020202020204" pitchFamily="34" charset="0"/>
            </a:endParaRPr>
          </a:p>
          <a:p>
            <a:pPr marL="231775" lvl="1" indent="-231775" algn="l" defTabSz="622300">
              <a:lnSpc>
                <a:spcPct val="90000"/>
              </a:lnSpc>
              <a:spcBef>
                <a:spcPct val="0"/>
              </a:spcBef>
              <a:spcAft>
                <a:spcPct val="15000"/>
              </a:spcAft>
              <a:buChar char="•"/>
            </a:pPr>
            <a:r>
              <a:rPr lang="en-US" sz="1400" kern="1200" dirty="0">
                <a:solidFill>
                  <a:schemeClr val="bg1"/>
                </a:solidFill>
                <a:latin typeface="Lub Dub Condensed" panose="020B0506030403020204" pitchFamily="34" charset="0"/>
                <a:ea typeface="+mn-ea"/>
                <a:cs typeface="Arial" panose="020B0604020202020204" pitchFamily="34" charset="0"/>
              </a:rPr>
              <a:t>Antiplatelet regimen in CCD patients ≥ 1-year post-MI or PCI</a:t>
            </a:r>
          </a:p>
          <a:p>
            <a:pPr marL="231775" lvl="1" indent="-231775" algn="l" defTabSz="622300">
              <a:lnSpc>
                <a:spcPct val="90000"/>
              </a:lnSpc>
              <a:spcBef>
                <a:spcPct val="0"/>
              </a:spcBef>
              <a:spcAft>
                <a:spcPct val="15000"/>
              </a:spcAft>
              <a:buChar char="•"/>
            </a:pPr>
            <a:r>
              <a:rPr lang="en-US" sz="1400" kern="1200" dirty="0">
                <a:solidFill>
                  <a:schemeClr val="bg1"/>
                </a:solidFill>
                <a:latin typeface="Lub Dub Condensed" panose="020B0506030403020204" pitchFamily="34" charset="0"/>
                <a:ea typeface="+mn-ea"/>
                <a:cs typeface="Arial" panose="020B0604020202020204" pitchFamily="34" charset="0"/>
              </a:rPr>
              <a:t>Antithrombotic regimen in CCD patients with atrial fibrillation</a:t>
            </a:r>
          </a:p>
          <a:p>
            <a:pPr marL="231775" lvl="1" indent="-231775" algn="l" defTabSz="622300">
              <a:lnSpc>
                <a:spcPct val="90000"/>
              </a:lnSpc>
              <a:spcBef>
                <a:spcPct val="0"/>
              </a:spcBef>
              <a:spcAft>
                <a:spcPct val="15000"/>
              </a:spcAft>
              <a:buChar char="•"/>
            </a:pPr>
            <a:r>
              <a:rPr lang="en-US" sz="1400" kern="1200" dirty="0">
                <a:solidFill>
                  <a:schemeClr val="bg1"/>
                </a:solidFill>
                <a:latin typeface="Lub Dub Condensed" panose="020B0506030403020204" pitchFamily="34" charset="0"/>
                <a:ea typeface="+mn-ea"/>
                <a:cs typeface="Arial" panose="020B0604020202020204" pitchFamily="34" charset="0"/>
              </a:rPr>
              <a:t>Utility of SGLT-2 inhibitors and GLP-1 agonists in CCD patients</a:t>
            </a:r>
          </a:p>
        </p:txBody>
      </p:sp>
      <p:sp>
        <p:nvSpPr>
          <p:cNvPr id="5" name="Text Placeholder 4">
            <a:extLst>
              <a:ext uri="{FF2B5EF4-FFF2-40B4-BE49-F238E27FC236}">
                <a16:creationId xmlns:a16="http://schemas.microsoft.com/office/drawing/2014/main" id="{62D94FED-2F28-9287-74C3-70A9F8A0C657}"/>
              </a:ext>
            </a:extLst>
          </p:cNvPr>
          <p:cNvSpPr>
            <a:spLocks noGrp="1"/>
          </p:cNvSpPr>
          <p:nvPr>
            <p:ph type="body" sz="quarter" idx="13"/>
          </p:nvPr>
        </p:nvSpPr>
        <p:spPr>
          <a:xfrm>
            <a:off x="2210187" y="5745892"/>
            <a:ext cx="7771627" cy="593124"/>
          </a:xfrm>
        </p:spPr>
        <p:txBody>
          <a:bodyPr/>
          <a:lstStyle/>
          <a:p>
            <a:pPr algn="ctr"/>
            <a:r>
              <a:rPr lang="en-US" b="1" dirty="0"/>
              <a:t>Abbreviations: </a:t>
            </a:r>
            <a:r>
              <a:rPr lang="en-US" dirty="0"/>
              <a:t>CCD indicates chronic coronary disease; GDMT, guideline-directed medical therapy; GLP-1, glucagon-like peptide-1; MACE, major adverse cardiovascular event; MI, myocardial infarction; PCI, percutaneous coronary intervention; SDOH, social determinants of health; and SGLT-2, sodium-glucose cotransporter 2.</a:t>
            </a:r>
          </a:p>
        </p:txBody>
      </p:sp>
      <p:sp>
        <p:nvSpPr>
          <p:cNvPr id="4" name="Slide Number Placeholder 3">
            <a:extLst>
              <a:ext uri="{FF2B5EF4-FFF2-40B4-BE49-F238E27FC236}">
                <a16:creationId xmlns:a16="http://schemas.microsoft.com/office/drawing/2014/main" id="{CCE5A353-676B-AD8E-8512-F162FEAE0A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44</a:t>
            </a:fld>
            <a:endParaRPr lang="en-US" sz="900" dirty="0"/>
          </a:p>
        </p:txBody>
      </p:sp>
      <p:pic>
        <p:nvPicPr>
          <p:cNvPr id="25" name="Picture 24" descr="A blue circle with a white border and a clipboard with a red cross and a pen&#10;&#10;Description automatically generated with medium confidence">
            <a:extLst>
              <a:ext uri="{FF2B5EF4-FFF2-40B4-BE49-F238E27FC236}">
                <a16:creationId xmlns:a16="http://schemas.microsoft.com/office/drawing/2014/main" id="{678593C2-59D1-B018-BE49-0F08E602E9D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4699" y="1357349"/>
            <a:ext cx="1320701" cy="1320701"/>
          </a:xfrm>
          <a:prstGeom prst="rect">
            <a:avLst/>
          </a:prstGeom>
        </p:spPr>
      </p:pic>
      <p:pic>
        <p:nvPicPr>
          <p:cNvPr id="27" name="Picture 26" descr="A picture containing symbol, logo, circle, graphics&#10;&#10;Description automatically generated">
            <a:extLst>
              <a:ext uri="{FF2B5EF4-FFF2-40B4-BE49-F238E27FC236}">
                <a16:creationId xmlns:a16="http://schemas.microsoft.com/office/drawing/2014/main" id="{0BD27870-C213-E59E-EFBB-FE4EE678195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19949" y="2774174"/>
            <a:ext cx="1320701" cy="1320701"/>
          </a:xfrm>
          <a:prstGeom prst="rect">
            <a:avLst/>
          </a:prstGeom>
        </p:spPr>
      </p:pic>
      <p:pic>
        <p:nvPicPr>
          <p:cNvPr id="28" name="Picture 27" descr="A picture containing circle, bottle&#10;&#10;Description automatically generated">
            <a:extLst>
              <a:ext uri="{FF2B5EF4-FFF2-40B4-BE49-F238E27FC236}">
                <a16:creationId xmlns:a16="http://schemas.microsoft.com/office/drawing/2014/main" id="{53A04555-21E4-35C5-45E1-5F0FE95793D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90473" y="4105274"/>
            <a:ext cx="1318503" cy="1320701"/>
          </a:xfrm>
          <a:prstGeom prst="rect">
            <a:avLst/>
          </a:prstGeom>
        </p:spPr>
      </p:pic>
    </p:spTree>
    <p:extLst>
      <p:ext uri="{BB962C8B-B14F-4D97-AF65-F5344CB8AC3E}">
        <p14:creationId xmlns:p14="http://schemas.microsoft.com/office/powerpoint/2010/main" val="4147402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Acknowledgments</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indent="0">
              <a:lnSpc>
                <a:spcPct val="100000"/>
              </a:lnSpc>
              <a:buNone/>
            </a:pPr>
            <a:r>
              <a:rPr lang="en-US" sz="2000" dirty="0"/>
              <a:t>Many thanks to our Guideline Ambassadors who were guided by Dr. Elliott Antman in developing this translational learning product in support of the 2023 AHA/ACC/ACCP/ASPC/NLA/PCNA Guideline for the Management of Patients With Chronic Coronary Disease.</a:t>
            </a:r>
          </a:p>
          <a:p>
            <a:pPr marL="0" indent="0">
              <a:lnSpc>
                <a:spcPct val="100000"/>
              </a:lnSpc>
              <a:buNone/>
            </a:pPr>
            <a:endParaRPr lang="en-US" sz="2000" dirty="0"/>
          </a:p>
        </p:txBody>
      </p:sp>
      <p:sp>
        <p:nvSpPr>
          <p:cNvPr id="8" name="TextBox 7">
            <a:extLst>
              <a:ext uri="{FF2B5EF4-FFF2-40B4-BE49-F238E27FC236}">
                <a16:creationId xmlns:a16="http://schemas.microsoft.com/office/drawing/2014/main" id="{C809FE08-8957-56B3-622C-633C17B75F70}"/>
              </a:ext>
            </a:extLst>
          </p:cNvPr>
          <p:cNvSpPr txBox="1"/>
          <p:nvPr/>
        </p:nvSpPr>
        <p:spPr>
          <a:xfrm>
            <a:off x="887128" y="2394690"/>
            <a:ext cx="9245600" cy="1570547"/>
          </a:xfrm>
          <a:prstGeom prst="rect">
            <a:avLst/>
          </a:prstGeom>
          <a:noFill/>
        </p:spPr>
        <p:txBody>
          <a:bodyPr wrap="square" numCol="2" spcCol="18288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Qasim Jehangir,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Chanel Jonas,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ea typeface="Calibri" panose="020F0502020204030204" pitchFamily="34" charset="0"/>
                <a:cs typeface="Times New Roman" panose="02020603050405020304" pitchFamily="18" charset="0"/>
              </a:rPr>
              <a:t>Worawan Limpitikul</a:t>
            </a: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noProof="0" dirty="0">
                <a:ln>
                  <a:noFill/>
                </a:ln>
                <a:solidFill>
                  <a:prstClr val="black"/>
                </a:solidFill>
                <a:effectLst/>
                <a:uLnTx/>
                <a:uFillTx/>
                <a:latin typeface="Lub Dub Bold" panose="020B0803030403020204" pitchFamily="34" charset="0"/>
              </a:rPr>
              <a:t>Ashely Patel, MD                                                                                                                Lakshmi Rao, MD</a:t>
            </a:r>
            <a:r>
              <a:rPr kumimoji="0" lang="it-IT" sz="2000" i="0" u="none" strike="noStrike" kern="1200" cap="none" spc="0" normalizeH="0" baseline="0" noProof="0" dirty="0">
                <a:ln>
                  <a:noFill/>
                </a:ln>
                <a:solidFill>
                  <a:prstClr val="black"/>
                </a:solidFill>
                <a:effectLst/>
                <a:uLnTx/>
                <a:uFillTx/>
                <a:latin typeface="Lub Dub Bold" panose="020B0803030403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i="0" u="none" strike="noStrike" kern="1200" cap="none" spc="0" normalizeH="0" baseline="0" noProof="0" dirty="0">
                <a:ln>
                  <a:noFill/>
                </a:ln>
                <a:solidFill>
                  <a:prstClr val="black"/>
                </a:solidFill>
                <a:effectLst/>
                <a:uLnTx/>
                <a:uFillTx/>
                <a:latin typeface="Lub Dub Bold" panose="020B0803030403020204" pitchFamily="34" charset="0"/>
              </a:rPr>
              <a:t>Christine Shen, MD</a:t>
            </a:r>
            <a:endParaRPr kumimoji="0" lang="en-US" sz="200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Jenna Skowronski,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Monica Tung,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Lub Dub Bold" panose="020B0803030403020204" pitchFamily="34" charset="0"/>
              </a:rPr>
              <a:t>Raymond Yeow, MD</a:t>
            </a: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38200" y="4272184"/>
            <a:ext cx="10251844" cy="1385454"/>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Jehangir, Q., Jonas, C., Limpitikul, W., Patel, A., Rao, L., Shen, C., Skowronski, J., Tung, M., Yeow, R., Bezanson, J. L., Reyna, G. &amp; Antman, E. M. (2023).  AHA Clinical Update; Adapted from: [PowerPoint slides]. Retrieved from the 2023 AHA/ACC/ACCP/ASPC/NLA/PCNA Guideline for the Management of Patients With Chronic Coronary Disease. </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hlinkClick r:id="rId3"/>
              </a:rPr>
              <a:t>https://professional.heart.org/en/science-news</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45</a:t>
            </a:fld>
            <a:endParaRPr lang="en-US" sz="900" dirty="0"/>
          </a:p>
        </p:txBody>
      </p:sp>
    </p:spTree>
    <p:extLst>
      <p:ext uri="{BB962C8B-B14F-4D97-AF65-F5344CB8AC3E}">
        <p14:creationId xmlns:p14="http://schemas.microsoft.com/office/powerpoint/2010/main" val="67588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36B186B-888B-D7F5-BA3F-C06FD1A269D9}"/>
              </a:ext>
              <a:ext uri="{C183D7F6-B498-43B3-948B-1728B52AA6E4}">
                <adec:decorative xmlns:adec="http://schemas.microsoft.com/office/drawing/2017/decorative" val="1"/>
              </a:ext>
            </a:extLst>
          </p:cNvPr>
          <p:cNvSpPr/>
          <p:nvPr/>
        </p:nvSpPr>
        <p:spPr>
          <a:xfrm>
            <a:off x="716692" y="2471351"/>
            <a:ext cx="5647037" cy="329925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p:txBody>
          <a:bodyPr/>
          <a:lstStyle/>
          <a:p>
            <a:r>
              <a:rPr lang="en-US" dirty="0"/>
              <a:t>Prevalence of CCD in 2020 </a:t>
            </a:r>
          </a:p>
        </p:txBody>
      </p:sp>
      <p:pic>
        <p:nvPicPr>
          <p:cNvPr id="15" name="Picture 14">
            <a:extLst>
              <a:ext uri="{FF2B5EF4-FFF2-40B4-BE49-F238E27FC236}">
                <a16:creationId xmlns:a16="http://schemas.microsoft.com/office/drawing/2014/main" id="{1E5F6BC0-0AC3-A609-395C-7CA630E8656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67127" y="1014973"/>
            <a:ext cx="2335767" cy="2335767"/>
          </a:xfrm>
          <a:prstGeom prst="rect">
            <a:avLst/>
          </a:prstGeom>
        </p:spPr>
      </p:pic>
      <p:sp>
        <p:nvSpPr>
          <p:cNvPr id="17" name="Content Placeholder 2">
            <a:extLst>
              <a:ext uri="{FF2B5EF4-FFF2-40B4-BE49-F238E27FC236}">
                <a16:creationId xmlns:a16="http://schemas.microsoft.com/office/drawing/2014/main" id="{FAF23F5B-4067-DBCD-23F4-63051CEBC7A7}"/>
              </a:ext>
            </a:extLst>
          </p:cNvPr>
          <p:cNvSpPr txBox="1">
            <a:spLocks/>
          </p:cNvSpPr>
          <p:nvPr/>
        </p:nvSpPr>
        <p:spPr>
          <a:xfrm>
            <a:off x="2287357" y="3464463"/>
            <a:ext cx="2495306" cy="514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u="sng" dirty="0">
                <a:latin typeface="Lub Dub Heavy" panose="020B0903030403020204" pitchFamily="34" charset="0"/>
              </a:rPr>
              <a:t>Worldwide</a:t>
            </a:r>
          </a:p>
        </p:txBody>
      </p:sp>
      <p:sp>
        <p:nvSpPr>
          <p:cNvPr id="18" name="TextBox 17">
            <a:extLst>
              <a:ext uri="{FF2B5EF4-FFF2-40B4-BE49-F238E27FC236}">
                <a16:creationId xmlns:a16="http://schemas.microsoft.com/office/drawing/2014/main" id="{A133E029-C49A-56B7-54DB-BA5DDFDFFBCE}"/>
              </a:ext>
            </a:extLst>
          </p:cNvPr>
          <p:cNvSpPr txBox="1"/>
          <p:nvPr/>
        </p:nvSpPr>
        <p:spPr>
          <a:xfrm>
            <a:off x="839609" y="3930376"/>
            <a:ext cx="2892131" cy="1738938"/>
          </a:xfrm>
          <a:prstGeom prst="rect">
            <a:avLst/>
          </a:prstGeom>
          <a:noFill/>
        </p:spPr>
        <p:txBody>
          <a:bodyPr wrap="square">
            <a:spAutoFit/>
          </a:bodyPr>
          <a:lstStyle/>
          <a:p>
            <a:r>
              <a:rPr lang="en-US" sz="2000" dirty="0">
                <a:latin typeface="Lub Dub Bold" panose="020B0803030403020204" pitchFamily="34" charset="0"/>
              </a:rPr>
              <a:t>Highest</a:t>
            </a:r>
            <a:r>
              <a:rPr lang="en-US" sz="2000" dirty="0">
                <a:latin typeface="Lub Dub Medium" panose="020B0603030403020204" pitchFamily="34" charset="0"/>
              </a:rPr>
              <a:t> Prevalence</a:t>
            </a:r>
          </a:p>
          <a:p>
            <a:pPr marL="519113" indent="-346075">
              <a:spcBef>
                <a:spcPts val="600"/>
              </a:spcBef>
              <a:buFont typeface="+mj-lt"/>
              <a:buAutoNum type="arabicPeriod"/>
            </a:pPr>
            <a:r>
              <a:rPr lang="en-US" dirty="0">
                <a:latin typeface="Lub Dub Medium" panose="020B0603030403020204" pitchFamily="34" charset="0"/>
              </a:rPr>
              <a:t>Northern Africa </a:t>
            </a:r>
          </a:p>
          <a:p>
            <a:pPr marL="519113" indent="-346075">
              <a:spcBef>
                <a:spcPts val="600"/>
              </a:spcBef>
              <a:buFont typeface="+mj-lt"/>
              <a:buAutoNum type="arabicPeriod"/>
            </a:pPr>
            <a:r>
              <a:rPr lang="en-US" dirty="0">
                <a:latin typeface="Lub Dub Medium" panose="020B0603030403020204" pitchFamily="34" charset="0"/>
              </a:rPr>
              <a:t>Middle East</a:t>
            </a:r>
          </a:p>
          <a:p>
            <a:pPr marL="519113" indent="-346075">
              <a:spcBef>
                <a:spcPts val="600"/>
              </a:spcBef>
              <a:buFont typeface="+mj-lt"/>
              <a:buAutoNum type="arabicPeriod"/>
            </a:pPr>
            <a:r>
              <a:rPr lang="en-US" dirty="0">
                <a:latin typeface="Lub Dub Medium" panose="020B0603030403020204" pitchFamily="34" charset="0"/>
              </a:rPr>
              <a:t>Eastern Mediterranean</a:t>
            </a:r>
          </a:p>
        </p:txBody>
      </p:sp>
      <p:sp>
        <p:nvSpPr>
          <p:cNvPr id="21" name="TextBox 20">
            <a:extLst>
              <a:ext uri="{FF2B5EF4-FFF2-40B4-BE49-F238E27FC236}">
                <a16:creationId xmlns:a16="http://schemas.microsoft.com/office/drawing/2014/main" id="{54EA53E4-A1D5-4437-A218-3750CCC1DEA0}"/>
              </a:ext>
            </a:extLst>
          </p:cNvPr>
          <p:cNvSpPr txBox="1"/>
          <p:nvPr/>
        </p:nvSpPr>
        <p:spPr>
          <a:xfrm>
            <a:off x="3685782" y="3934495"/>
            <a:ext cx="2892131" cy="1738938"/>
          </a:xfrm>
          <a:prstGeom prst="rect">
            <a:avLst/>
          </a:prstGeom>
          <a:noFill/>
        </p:spPr>
        <p:txBody>
          <a:bodyPr wrap="square">
            <a:spAutoFit/>
          </a:bodyPr>
          <a:lstStyle/>
          <a:p>
            <a:r>
              <a:rPr lang="en-US" sz="2000" dirty="0">
                <a:latin typeface="Lub Dub Bold" panose="020B0803030403020204" pitchFamily="34" charset="0"/>
              </a:rPr>
              <a:t>Lowest</a:t>
            </a:r>
            <a:r>
              <a:rPr lang="en-US" sz="2000" dirty="0">
                <a:latin typeface="Lub Dub Medium" panose="020B0603030403020204" pitchFamily="34" charset="0"/>
              </a:rPr>
              <a:t> Prevalence</a:t>
            </a:r>
          </a:p>
          <a:p>
            <a:pPr marL="519113" indent="-346075">
              <a:spcBef>
                <a:spcPts val="600"/>
              </a:spcBef>
              <a:buFont typeface="+mj-lt"/>
              <a:buAutoNum type="arabicPeriod"/>
            </a:pPr>
            <a:r>
              <a:rPr lang="en-US" dirty="0">
                <a:latin typeface="Lub Dub Medium" panose="020B0603030403020204" pitchFamily="34" charset="0"/>
              </a:rPr>
              <a:t>Canada</a:t>
            </a:r>
          </a:p>
          <a:p>
            <a:pPr marL="519113" indent="-346075">
              <a:spcBef>
                <a:spcPts val="600"/>
              </a:spcBef>
              <a:buFont typeface="+mj-lt"/>
              <a:buAutoNum type="arabicPeriod"/>
            </a:pPr>
            <a:r>
              <a:rPr lang="en-US" dirty="0">
                <a:latin typeface="Lub Dub Medium" panose="020B0603030403020204" pitchFamily="34" charset="0"/>
              </a:rPr>
              <a:t>Northern Europe</a:t>
            </a:r>
          </a:p>
          <a:p>
            <a:pPr marL="519113" indent="-346075">
              <a:spcBef>
                <a:spcPts val="600"/>
              </a:spcBef>
              <a:buFont typeface="+mj-lt"/>
              <a:buAutoNum type="arabicPeriod"/>
            </a:pPr>
            <a:r>
              <a:rPr lang="en-US" dirty="0">
                <a:latin typeface="Lub Dub Medium" panose="020B0603030403020204" pitchFamily="34" charset="0"/>
              </a:rPr>
              <a:t>Western coast of South America</a:t>
            </a:r>
          </a:p>
        </p:txBody>
      </p:sp>
      <p:sp>
        <p:nvSpPr>
          <p:cNvPr id="22" name="Rectangle 21">
            <a:extLst>
              <a:ext uri="{FF2B5EF4-FFF2-40B4-BE49-F238E27FC236}">
                <a16:creationId xmlns:a16="http://schemas.microsoft.com/office/drawing/2014/main" id="{496F488E-8C7C-4612-EB7F-6FF6C6DD3A51}"/>
              </a:ext>
              <a:ext uri="{C183D7F6-B498-43B3-948B-1728B52AA6E4}">
                <adec:decorative xmlns:adec="http://schemas.microsoft.com/office/drawing/2017/decorative" val="1"/>
              </a:ext>
            </a:extLst>
          </p:cNvPr>
          <p:cNvSpPr/>
          <p:nvPr/>
        </p:nvSpPr>
        <p:spPr>
          <a:xfrm>
            <a:off x="6965356" y="2475470"/>
            <a:ext cx="4015946" cy="329925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2">
            <a:extLst>
              <a:ext uri="{FF2B5EF4-FFF2-40B4-BE49-F238E27FC236}">
                <a16:creationId xmlns:a16="http://schemas.microsoft.com/office/drawing/2014/main" id="{FEA3F526-FABF-705A-4270-C4A43A6F9652}"/>
              </a:ext>
            </a:extLst>
          </p:cNvPr>
          <p:cNvSpPr txBox="1">
            <a:spLocks/>
          </p:cNvSpPr>
          <p:nvPr/>
        </p:nvSpPr>
        <p:spPr>
          <a:xfrm>
            <a:off x="7725676" y="3468582"/>
            <a:ext cx="2495306" cy="514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u="sng" dirty="0">
                <a:latin typeface="Lub Dub Heavy" panose="020B0903030403020204" pitchFamily="34" charset="0"/>
              </a:rPr>
              <a:t>Nationwide</a:t>
            </a:r>
          </a:p>
        </p:txBody>
      </p:sp>
      <p:sp>
        <p:nvSpPr>
          <p:cNvPr id="24" name="TextBox 23">
            <a:extLst>
              <a:ext uri="{FF2B5EF4-FFF2-40B4-BE49-F238E27FC236}">
                <a16:creationId xmlns:a16="http://schemas.microsoft.com/office/drawing/2014/main" id="{A0B30AFF-0686-76A2-D3EC-61A908D2F66C}"/>
              </a:ext>
            </a:extLst>
          </p:cNvPr>
          <p:cNvSpPr txBox="1"/>
          <p:nvPr/>
        </p:nvSpPr>
        <p:spPr>
          <a:xfrm>
            <a:off x="7115697" y="3938614"/>
            <a:ext cx="3715265" cy="1708160"/>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000" dirty="0">
                <a:latin typeface="Lub Dub Medium" panose="020B0603030403020204" pitchFamily="34" charset="0"/>
              </a:rPr>
              <a:t>Highest in the southern region of the US</a:t>
            </a:r>
          </a:p>
          <a:p>
            <a:pPr marL="342900" indent="-342900">
              <a:spcAft>
                <a:spcPts val="600"/>
              </a:spcAft>
              <a:buFont typeface="Arial" panose="020B0604020202020204" pitchFamily="34" charset="0"/>
              <a:buChar char="•"/>
            </a:pPr>
            <a:r>
              <a:rPr lang="en-US" sz="2000" dirty="0">
                <a:latin typeface="Lub Dub Medium" panose="020B0603030403020204" pitchFamily="34" charset="0"/>
              </a:rPr>
              <a:t>CCD increases with age and highest in males except in 20 to 39 y range</a:t>
            </a:r>
          </a:p>
        </p:txBody>
      </p:sp>
      <p:pic>
        <p:nvPicPr>
          <p:cNvPr id="13" name="Picture 12">
            <a:extLst>
              <a:ext uri="{FF2B5EF4-FFF2-40B4-BE49-F238E27FC236}">
                <a16:creationId xmlns:a16="http://schemas.microsoft.com/office/drawing/2014/main" id="{7EA3DC4A-0C42-189A-EF8A-750BD0BD7EE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64243" y="1267100"/>
            <a:ext cx="3418173" cy="2246897"/>
          </a:xfrm>
          <a:prstGeom prst="rect">
            <a:avLst/>
          </a:prstGeom>
        </p:spPr>
      </p:pic>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838200" y="5990832"/>
            <a:ext cx="10515600" cy="271939"/>
          </a:xfrm>
        </p:spPr>
        <p:txBody>
          <a:bodyPr/>
          <a:lstStyle/>
          <a:p>
            <a:pPr algn="ctr"/>
            <a:r>
              <a:rPr lang="en-US" b="1" dirty="0"/>
              <a:t>Abbreviations</a:t>
            </a:r>
            <a:r>
              <a:rPr lang="en-US" dirty="0"/>
              <a:t>: CCD indicates chronic coronary disease; US, United States; and y, years.</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136756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p:txBody>
          <a:bodyPr/>
          <a:lstStyle/>
          <a:p>
            <a:r>
              <a:rPr lang="en-US" dirty="0"/>
              <a:t>Evaluation of CCD</a:t>
            </a:r>
          </a:p>
        </p:txBody>
      </p:sp>
      <p:sp>
        <p:nvSpPr>
          <p:cNvPr id="6" name="Round Same Side Corner Rectangle 60">
            <a:extLst>
              <a:ext uri="{FF2B5EF4-FFF2-40B4-BE49-F238E27FC236}">
                <a16:creationId xmlns:a16="http://schemas.microsoft.com/office/drawing/2014/main" id="{7AD265F1-9AFA-E17D-0F07-F79709861EEB}"/>
              </a:ext>
              <a:ext uri="{C183D7F6-B498-43B3-948B-1728B52AA6E4}">
                <adec:decorative xmlns:adec="http://schemas.microsoft.com/office/drawing/2017/decorative" val="1"/>
              </a:ext>
            </a:extLst>
          </p:cNvPr>
          <p:cNvSpPr/>
          <p:nvPr/>
        </p:nvSpPr>
        <p:spPr>
          <a:xfrm>
            <a:off x="694388" y="2729968"/>
            <a:ext cx="1638736" cy="184203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endParaRPr>
          </a:p>
        </p:txBody>
      </p:sp>
      <p:cxnSp>
        <p:nvCxnSpPr>
          <p:cNvPr id="7" name="Straight Arrow Connector 10">
            <a:extLst>
              <a:ext uri="{FF2B5EF4-FFF2-40B4-BE49-F238E27FC236}">
                <a16:creationId xmlns:a16="http://schemas.microsoft.com/office/drawing/2014/main" id="{1C16FF1E-8EF1-1E6E-7AC1-58F1C9CB576B}"/>
              </a:ext>
              <a:ext uri="{C183D7F6-B498-43B3-948B-1728B52AA6E4}">
                <adec:decorative xmlns:adec="http://schemas.microsoft.com/office/drawing/2017/decorative" val="1"/>
              </a:ext>
            </a:extLst>
          </p:cNvPr>
          <p:cNvCxnSpPr>
            <a:cxnSpLocks/>
            <a:stCxn id="8" idx="2"/>
            <a:endCxn id="6" idx="0"/>
          </p:cNvCxnSpPr>
          <p:nvPr/>
        </p:nvCxnSpPr>
        <p:spPr>
          <a:xfrm rot="5400000">
            <a:off x="3521111" y="155078"/>
            <a:ext cx="567536" cy="458224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7D84A8D-98B9-904A-11E2-CD7D8E5451A3}"/>
              </a:ext>
              <a:ext uri="{C183D7F6-B498-43B3-948B-1728B52AA6E4}">
                <adec:decorative xmlns:adec="http://schemas.microsoft.com/office/drawing/2017/decorative" val="1"/>
              </a:ext>
            </a:extLst>
          </p:cNvPr>
          <p:cNvSpPr txBox="1"/>
          <p:nvPr/>
        </p:nvSpPr>
        <p:spPr>
          <a:xfrm>
            <a:off x="2549612" y="1383958"/>
            <a:ext cx="7092777" cy="77847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endParaRPr lang="en-US" sz="2400" dirty="0">
              <a:latin typeface="Lub Dub Condensed" panose="020B0506030403020204" pitchFamily="34" charset="0"/>
            </a:endParaRPr>
          </a:p>
        </p:txBody>
      </p:sp>
      <p:sp>
        <p:nvSpPr>
          <p:cNvPr id="9" name="Round Same Side Corner Rectangle 60">
            <a:extLst>
              <a:ext uri="{FF2B5EF4-FFF2-40B4-BE49-F238E27FC236}">
                <a16:creationId xmlns:a16="http://schemas.microsoft.com/office/drawing/2014/main" id="{D611EC92-7E9F-FE11-2FEE-38B8805826BF}"/>
              </a:ext>
              <a:ext uri="{C183D7F6-B498-43B3-948B-1728B52AA6E4}">
                <adec:decorative xmlns:adec="http://schemas.microsoft.com/office/drawing/2017/decorative" val="1"/>
              </a:ext>
            </a:extLst>
          </p:cNvPr>
          <p:cNvSpPr/>
          <p:nvPr/>
        </p:nvSpPr>
        <p:spPr>
          <a:xfrm>
            <a:off x="9354064" y="2729967"/>
            <a:ext cx="2150075" cy="185776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292929"/>
              </a:solidFill>
              <a:latin typeface="Lub Dub Condensed" panose="020B0506030403020204" pitchFamily="34" charset="0"/>
              <a:cs typeface="Arial" panose="020B0604020202020204" pitchFamily="34" charset="0"/>
            </a:endParaRPr>
          </a:p>
        </p:txBody>
      </p:sp>
      <p:cxnSp>
        <p:nvCxnSpPr>
          <p:cNvPr id="10" name="Straight Arrow Connector 10">
            <a:extLst>
              <a:ext uri="{FF2B5EF4-FFF2-40B4-BE49-F238E27FC236}">
                <a16:creationId xmlns:a16="http://schemas.microsoft.com/office/drawing/2014/main" id="{09827766-F7D8-8868-9A1C-6CCFA96D16D4}"/>
              </a:ext>
              <a:ext uri="{C183D7F6-B498-43B3-948B-1728B52AA6E4}">
                <adec:decorative xmlns:adec="http://schemas.microsoft.com/office/drawing/2017/decorative" val="1"/>
              </a:ext>
            </a:extLst>
          </p:cNvPr>
          <p:cNvCxnSpPr>
            <a:cxnSpLocks/>
            <a:stCxn id="8" idx="2"/>
            <a:endCxn id="9" idx="0"/>
          </p:cNvCxnSpPr>
          <p:nvPr/>
        </p:nvCxnSpPr>
        <p:spPr>
          <a:xfrm rot="16200000" flipH="1">
            <a:off x="7978784" y="279648"/>
            <a:ext cx="567535" cy="433310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ound Same Side Corner Rectangle 60">
            <a:extLst>
              <a:ext uri="{FF2B5EF4-FFF2-40B4-BE49-F238E27FC236}">
                <a16:creationId xmlns:a16="http://schemas.microsoft.com/office/drawing/2014/main" id="{62BDE0F9-FEF3-2DC7-C467-76172D5E0A65}"/>
              </a:ext>
              <a:ext uri="{C183D7F6-B498-43B3-948B-1728B52AA6E4}">
                <adec:decorative xmlns:adec="http://schemas.microsoft.com/office/drawing/2017/decorative" val="1"/>
              </a:ext>
            </a:extLst>
          </p:cNvPr>
          <p:cNvSpPr/>
          <p:nvPr/>
        </p:nvSpPr>
        <p:spPr>
          <a:xfrm>
            <a:off x="2680828" y="2729968"/>
            <a:ext cx="1748132" cy="184203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endParaRPr>
          </a:p>
        </p:txBody>
      </p:sp>
      <p:sp>
        <p:nvSpPr>
          <p:cNvPr id="29" name="Round Same Side Corner Rectangle 60">
            <a:extLst>
              <a:ext uri="{FF2B5EF4-FFF2-40B4-BE49-F238E27FC236}">
                <a16:creationId xmlns:a16="http://schemas.microsoft.com/office/drawing/2014/main" id="{80F9BBDC-E51A-AC04-49FD-64F0CC7AFA7B}"/>
              </a:ext>
              <a:ext uri="{C183D7F6-B498-43B3-948B-1728B52AA6E4}">
                <adec:decorative xmlns:adec="http://schemas.microsoft.com/office/drawing/2017/decorative" val="1"/>
              </a:ext>
            </a:extLst>
          </p:cNvPr>
          <p:cNvSpPr/>
          <p:nvPr/>
        </p:nvSpPr>
        <p:spPr>
          <a:xfrm>
            <a:off x="4776664" y="2729968"/>
            <a:ext cx="2058385" cy="184203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30" name="Round Same Side Corner Rectangle 60">
            <a:extLst>
              <a:ext uri="{FF2B5EF4-FFF2-40B4-BE49-F238E27FC236}">
                <a16:creationId xmlns:a16="http://schemas.microsoft.com/office/drawing/2014/main" id="{B50D7381-1075-B506-AED4-621AF387FC00}"/>
              </a:ext>
              <a:ext uri="{C183D7F6-B498-43B3-948B-1728B52AA6E4}">
                <adec:decorative xmlns:adec="http://schemas.microsoft.com/office/drawing/2017/decorative" val="1"/>
              </a:ext>
            </a:extLst>
          </p:cNvPr>
          <p:cNvSpPr/>
          <p:nvPr/>
        </p:nvSpPr>
        <p:spPr>
          <a:xfrm>
            <a:off x="7182753" y="2729968"/>
            <a:ext cx="1823607" cy="183966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292929"/>
              </a:solidFill>
              <a:latin typeface="Lub Dub Condensed" panose="020B0506030403020204" pitchFamily="34" charset="0"/>
              <a:cs typeface="Arial" panose="020B0604020202020204" pitchFamily="34" charset="0"/>
            </a:endParaRPr>
          </a:p>
        </p:txBody>
      </p:sp>
      <p:cxnSp>
        <p:nvCxnSpPr>
          <p:cNvPr id="40" name="Straight Arrow Connector 10">
            <a:extLst>
              <a:ext uri="{FF2B5EF4-FFF2-40B4-BE49-F238E27FC236}">
                <a16:creationId xmlns:a16="http://schemas.microsoft.com/office/drawing/2014/main" id="{4F4DF4CE-BF13-A27C-2013-8F873CABCCC5}"/>
              </a:ext>
              <a:ext uri="{C183D7F6-B498-43B3-948B-1728B52AA6E4}">
                <adec:decorative xmlns:adec="http://schemas.microsoft.com/office/drawing/2017/decorative" val="1"/>
              </a:ext>
            </a:extLst>
          </p:cNvPr>
          <p:cNvCxnSpPr>
            <a:cxnSpLocks/>
            <a:stCxn id="8" idx="2"/>
            <a:endCxn id="27" idx="0"/>
          </p:cNvCxnSpPr>
          <p:nvPr/>
        </p:nvCxnSpPr>
        <p:spPr>
          <a:xfrm rot="5400000">
            <a:off x="4541680" y="1175647"/>
            <a:ext cx="567536" cy="254110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10">
            <a:extLst>
              <a:ext uri="{FF2B5EF4-FFF2-40B4-BE49-F238E27FC236}">
                <a16:creationId xmlns:a16="http://schemas.microsoft.com/office/drawing/2014/main" id="{4CCD862B-39E2-EDF7-4B7F-85BCABE1B745}"/>
              </a:ext>
              <a:ext uri="{C183D7F6-B498-43B3-948B-1728B52AA6E4}">
                <adec:decorative xmlns:adec="http://schemas.microsoft.com/office/drawing/2017/decorative" val="1"/>
              </a:ext>
            </a:extLst>
          </p:cNvPr>
          <p:cNvCxnSpPr>
            <a:cxnSpLocks/>
            <a:stCxn id="8" idx="2"/>
            <a:endCxn id="29" idx="0"/>
          </p:cNvCxnSpPr>
          <p:nvPr/>
        </p:nvCxnSpPr>
        <p:spPr>
          <a:xfrm rot="5400000">
            <a:off x="5667161" y="2301128"/>
            <a:ext cx="567536" cy="29014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10">
            <a:extLst>
              <a:ext uri="{FF2B5EF4-FFF2-40B4-BE49-F238E27FC236}">
                <a16:creationId xmlns:a16="http://schemas.microsoft.com/office/drawing/2014/main" id="{CAE787AD-F85B-6499-6769-2B6D20F31E3D}"/>
              </a:ext>
              <a:ext uri="{C183D7F6-B498-43B3-948B-1728B52AA6E4}">
                <adec:decorative xmlns:adec="http://schemas.microsoft.com/office/drawing/2017/decorative" val="1"/>
              </a:ext>
            </a:extLst>
          </p:cNvPr>
          <p:cNvCxnSpPr>
            <a:cxnSpLocks/>
            <a:stCxn id="8" idx="2"/>
            <a:endCxn id="30" idx="0"/>
          </p:cNvCxnSpPr>
          <p:nvPr/>
        </p:nvCxnSpPr>
        <p:spPr>
          <a:xfrm rot="16200000" flipH="1">
            <a:off x="6811511" y="1446922"/>
            <a:ext cx="567536" cy="199855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Round Same Side Corner Rectangle 60">
            <a:extLst>
              <a:ext uri="{FF2B5EF4-FFF2-40B4-BE49-F238E27FC236}">
                <a16:creationId xmlns:a16="http://schemas.microsoft.com/office/drawing/2014/main" id="{ABEE3593-00A1-EA36-632B-D3EBDA3253D5}"/>
              </a:ext>
              <a:ext uri="{C183D7F6-B498-43B3-948B-1728B52AA6E4}">
                <adec:decorative xmlns:adec="http://schemas.microsoft.com/office/drawing/2017/decorative" val="1"/>
              </a:ext>
            </a:extLst>
          </p:cNvPr>
          <p:cNvSpPr/>
          <p:nvPr/>
        </p:nvSpPr>
        <p:spPr>
          <a:xfrm>
            <a:off x="1328351" y="4868562"/>
            <a:ext cx="9535299" cy="52648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
        <p:nvSpPr>
          <p:cNvPr id="11" name="TextBox 10">
            <a:extLst>
              <a:ext uri="{FF2B5EF4-FFF2-40B4-BE49-F238E27FC236}">
                <a16:creationId xmlns:a16="http://schemas.microsoft.com/office/drawing/2014/main" id="{9D30CEFA-60A7-F68F-AC08-673B6B32B4FA}"/>
              </a:ext>
              <a:ext uri="{C183D7F6-B498-43B3-948B-1728B52AA6E4}">
                <adec:decorative xmlns:adec="http://schemas.microsoft.com/office/drawing/2017/decorative" val="0"/>
              </a:ext>
            </a:extLst>
          </p:cNvPr>
          <p:cNvSpPr txBox="1"/>
          <p:nvPr/>
        </p:nvSpPr>
        <p:spPr>
          <a:xfrm>
            <a:off x="2549612" y="1383958"/>
            <a:ext cx="7092777" cy="77847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In stable CCD with change in symptoms or functional capacity that persists despite GDMT</a:t>
            </a:r>
          </a:p>
        </p:txBody>
      </p:sp>
      <p:sp>
        <p:nvSpPr>
          <p:cNvPr id="3" name="Round Same Side Corner Rectangle 60">
            <a:extLst>
              <a:ext uri="{FF2B5EF4-FFF2-40B4-BE49-F238E27FC236}">
                <a16:creationId xmlns:a16="http://schemas.microsoft.com/office/drawing/2014/main" id="{F7A18EEC-91B8-6A6B-EDC7-61B9257823D6}"/>
              </a:ext>
              <a:ext uri="{C183D7F6-B498-43B3-948B-1728B52AA6E4}">
                <adec:decorative xmlns:adec="http://schemas.microsoft.com/office/drawing/2017/decorative" val="0"/>
              </a:ext>
            </a:extLst>
          </p:cNvPr>
          <p:cNvSpPr/>
          <p:nvPr/>
        </p:nvSpPr>
        <p:spPr>
          <a:xfrm>
            <a:off x="694388" y="2729968"/>
            <a:ext cx="1638736" cy="184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PET/SPECT MPI, CMR or Stress Echocardiogram to improve diagnostic accuracy </a:t>
            </a:r>
            <a:b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b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(Class 1)</a:t>
            </a:r>
          </a:p>
        </p:txBody>
      </p:sp>
      <p:sp>
        <p:nvSpPr>
          <p:cNvPr id="13" name="Round Same Side Corner Rectangle 60">
            <a:extLst>
              <a:ext uri="{FF2B5EF4-FFF2-40B4-BE49-F238E27FC236}">
                <a16:creationId xmlns:a16="http://schemas.microsoft.com/office/drawing/2014/main" id="{E81DCE0E-B23C-66D8-82FD-FC7630DC2DFE}"/>
              </a:ext>
              <a:ext uri="{C183D7F6-B498-43B3-948B-1728B52AA6E4}">
                <adec:decorative xmlns:adec="http://schemas.microsoft.com/office/drawing/2017/decorative" val="0"/>
              </a:ext>
            </a:extLst>
          </p:cNvPr>
          <p:cNvSpPr/>
          <p:nvPr/>
        </p:nvSpPr>
        <p:spPr>
          <a:xfrm>
            <a:off x="2680828" y="2729968"/>
            <a:ext cx="1748132" cy="184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ICA to guide decision-making and improve symptoms </a:t>
            </a:r>
            <a:b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b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(Class 1)</a:t>
            </a:r>
          </a:p>
        </p:txBody>
      </p:sp>
      <p:sp>
        <p:nvSpPr>
          <p:cNvPr id="14" name="Round Same Side Corner Rectangle 60">
            <a:extLst>
              <a:ext uri="{FF2B5EF4-FFF2-40B4-BE49-F238E27FC236}">
                <a16:creationId xmlns:a16="http://schemas.microsoft.com/office/drawing/2014/main" id="{2400725F-CBE2-78BE-1F73-578C2410CB0C}"/>
              </a:ext>
              <a:ext uri="{C183D7F6-B498-43B3-948B-1728B52AA6E4}">
                <adec:decorative xmlns:adec="http://schemas.microsoft.com/office/drawing/2017/decorative" val="0"/>
              </a:ext>
            </a:extLst>
          </p:cNvPr>
          <p:cNvSpPr/>
          <p:nvPr/>
        </p:nvSpPr>
        <p:spPr>
          <a:xfrm>
            <a:off x="4776664" y="2729968"/>
            <a:ext cx="2058385" cy="184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When selected for rest/stress nuclear MPI, PET is reasonable in preference to SPECT to improve diagnostic accuracy (Class 2a) </a:t>
            </a:r>
          </a:p>
        </p:txBody>
      </p:sp>
      <p:sp>
        <p:nvSpPr>
          <p:cNvPr id="15" name="Round Same Side Corner Rectangle 60">
            <a:extLst>
              <a:ext uri="{FF2B5EF4-FFF2-40B4-BE49-F238E27FC236}">
                <a16:creationId xmlns:a16="http://schemas.microsoft.com/office/drawing/2014/main" id="{531D8B51-4848-5300-41F5-301B2D106AC4}"/>
              </a:ext>
              <a:ext uri="{C183D7F6-B498-43B3-948B-1728B52AA6E4}">
                <adec:decorative xmlns:adec="http://schemas.microsoft.com/office/drawing/2017/decorative" val="0"/>
              </a:ext>
            </a:extLst>
          </p:cNvPr>
          <p:cNvSpPr/>
          <p:nvPr/>
        </p:nvSpPr>
        <p:spPr>
          <a:xfrm>
            <a:off x="7182753" y="2729968"/>
            <a:ext cx="1823607" cy="183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Exercise treadmill testing can be useful for evaluation of symptoms and functional capacity</a:t>
            </a:r>
          </a:p>
          <a:p>
            <a:pPr algn="ctr"/>
            <a:r>
              <a:rPr lang="en-US" sz="1600" b="1" dirty="0">
                <a:solidFill>
                  <a:srgbClr val="292929"/>
                </a:solidFill>
                <a:latin typeface="Lub Dub Condensed" panose="020B0506030403020204" pitchFamily="34" charset="0"/>
                <a:cs typeface="Arial" panose="020B0604020202020204" pitchFamily="34" charset="0"/>
              </a:rPr>
              <a:t>(Class 2a)</a:t>
            </a:r>
          </a:p>
        </p:txBody>
      </p:sp>
      <p:sp>
        <p:nvSpPr>
          <p:cNvPr id="12" name="Round Same Side Corner Rectangle 60">
            <a:extLst>
              <a:ext uri="{FF2B5EF4-FFF2-40B4-BE49-F238E27FC236}">
                <a16:creationId xmlns:a16="http://schemas.microsoft.com/office/drawing/2014/main" id="{AF9B4901-895B-0215-D626-1A55FF4A9D2D}"/>
              </a:ext>
              <a:ext uri="{C183D7F6-B498-43B3-948B-1728B52AA6E4}">
                <adec:decorative xmlns:adec="http://schemas.microsoft.com/office/drawing/2017/decorative" val="0"/>
              </a:ext>
            </a:extLst>
          </p:cNvPr>
          <p:cNvSpPr/>
          <p:nvPr/>
        </p:nvSpPr>
        <p:spPr>
          <a:xfrm>
            <a:off x="9354064" y="2729967"/>
            <a:ext cx="2150075" cy="1857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CCTA is reasonable to evaluate bypass graft or stent patency in those who have had previous coronary revascularization (Class 2a)</a:t>
            </a:r>
          </a:p>
        </p:txBody>
      </p:sp>
      <p:sp>
        <p:nvSpPr>
          <p:cNvPr id="16" name="Round Same Side Corner Rectangle 60">
            <a:extLst>
              <a:ext uri="{FF2B5EF4-FFF2-40B4-BE49-F238E27FC236}">
                <a16:creationId xmlns:a16="http://schemas.microsoft.com/office/drawing/2014/main" id="{25CFF6EB-8913-3AC8-F69B-8F21CDF9BDFE}"/>
              </a:ext>
              <a:ext uri="{C183D7F6-B498-43B3-948B-1728B52AA6E4}">
                <adec:decorative xmlns:adec="http://schemas.microsoft.com/office/drawing/2017/decorative" val="0"/>
              </a:ext>
            </a:extLst>
          </p:cNvPr>
          <p:cNvSpPr/>
          <p:nvPr/>
        </p:nvSpPr>
        <p:spPr>
          <a:xfrm>
            <a:off x="1328351" y="4868562"/>
            <a:ext cx="9535299" cy="526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29"/>
                </a:solidFill>
                <a:latin typeface="Lub Dub Condensed" panose="020B0506030403020204" pitchFamily="34" charset="0"/>
                <a:cs typeface="Arial" panose="020B0604020202020204" pitchFamily="34" charset="0"/>
              </a:rPr>
              <a:t>MBFR can be useful to improve diagnostic accuracy and enhance risk stratification with stress PET, MPI or CMR </a:t>
            </a:r>
          </a:p>
          <a:p>
            <a:pPr algn="ctr"/>
            <a:r>
              <a:rPr lang="en-US" sz="1600" b="1" dirty="0">
                <a:solidFill>
                  <a:srgbClr val="292929"/>
                </a:solidFill>
                <a:latin typeface="Lub Dub Condensed" panose="020B0506030403020204" pitchFamily="34" charset="0"/>
                <a:cs typeface="Arial" panose="020B0604020202020204" pitchFamily="34" charset="0"/>
              </a:rPr>
              <a:t>(Class 2a)</a:t>
            </a:r>
          </a:p>
        </p:txBody>
      </p:sp>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1068806" y="5614737"/>
            <a:ext cx="10054389" cy="487613"/>
          </a:xfrm>
        </p:spPr>
        <p:txBody>
          <a:bodyPr/>
          <a:lstStyle/>
          <a:p>
            <a:pPr algn="ctr"/>
            <a:r>
              <a:rPr lang="en-US" b="1" dirty="0"/>
              <a:t>Abbreviations</a:t>
            </a:r>
            <a:r>
              <a:rPr lang="en-US" dirty="0"/>
              <a:t>: AP indicates angina pectoris; CCD, chronic coronary disease; CCTA, coronary computed tomography angiography; CMR, cardiovascular magnetic resonance; GDMT, guideline-directed medical therapy; ICA, invasive coronary angiography; MACE, major adverse cardiovascular events; MBFR, myocardial blood flow reserve; mm, millimeter; MPI, myocardial perfusion imaging; PET, positron emission tomography; and SPECT, single-photon emission computed tomography.</a:t>
            </a:r>
          </a:p>
        </p:txBody>
      </p:sp>
    </p:spTree>
    <p:extLst>
      <p:ext uri="{BB962C8B-B14F-4D97-AF65-F5344CB8AC3E}">
        <p14:creationId xmlns:p14="http://schemas.microsoft.com/office/powerpoint/2010/main" val="253170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p:txBody>
          <a:bodyPr/>
          <a:lstStyle/>
          <a:p>
            <a:r>
              <a:rPr lang="en-US" dirty="0"/>
              <a:t>Risk Stratification and Relationship to Treatment Selection in Patents with CCD</a:t>
            </a:r>
          </a:p>
        </p:txBody>
      </p:sp>
      <p:sp>
        <p:nvSpPr>
          <p:cNvPr id="6" name="Round Same Side Corner Rectangle 60">
            <a:extLst>
              <a:ext uri="{FF2B5EF4-FFF2-40B4-BE49-F238E27FC236}">
                <a16:creationId xmlns:a16="http://schemas.microsoft.com/office/drawing/2014/main" id="{0913B075-4EF9-81F7-3DDC-309E59FD8C19}"/>
              </a:ext>
              <a:ext uri="{C183D7F6-B498-43B3-948B-1728B52AA6E4}">
                <adec:decorative xmlns:adec="http://schemas.microsoft.com/office/drawing/2017/decorative" val="1"/>
              </a:ext>
            </a:extLst>
          </p:cNvPr>
          <p:cNvSpPr/>
          <p:nvPr/>
        </p:nvSpPr>
        <p:spPr>
          <a:xfrm>
            <a:off x="875622" y="1470451"/>
            <a:ext cx="4388356" cy="84849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8" name="Round Same Side Corner Rectangle 60">
            <a:extLst>
              <a:ext uri="{FF2B5EF4-FFF2-40B4-BE49-F238E27FC236}">
                <a16:creationId xmlns:a16="http://schemas.microsoft.com/office/drawing/2014/main" id="{8EE7F4C4-EECF-0453-63CE-4E834EAB2B0A}"/>
              </a:ext>
              <a:ext uri="{C183D7F6-B498-43B3-948B-1728B52AA6E4}">
                <adec:decorative xmlns:adec="http://schemas.microsoft.com/office/drawing/2017/decorative" val="1"/>
              </a:ext>
            </a:extLst>
          </p:cNvPr>
          <p:cNvSpPr/>
          <p:nvPr/>
        </p:nvSpPr>
        <p:spPr>
          <a:xfrm>
            <a:off x="892098" y="2374816"/>
            <a:ext cx="2447943" cy="641150"/>
          </a:xfrm>
          <a:prstGeom prst="roundRect">
            <a:avLst/>
          </a:prstGeom>
          <a:solidFill>
            <a:srgbClr val="8FC36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16" name="Round Same Side Corner Rectangle 60">
            <a:extLst>
              <a:ext uri="{FF2B5EF4-FFF2-40B4-BE49-F238E27FC236}">
                <a16:creationId xmlns:a16="http://schemas.microsoft.com/office/drawing/2014/main" id="{6C720A76-F8E9-6FDF-EAE1-5FC7D0FF97D9}"/>
              </a:ext>
              <a:ext uri="{C183D7F6-B498-43B3-948B-1728B52AA6E4}">
                <adec:decorative xmlns:adec="http://schemas.microsoft.com/office/drawing/2017/decorative" val="1"/>
              </a:ext>
            </a:extLst>
          </p:cNvPr>
          <p:cNvSpPr/>
          <p:nvPr/>
        </p:nvSpPr>
        <p:spPr>
          <a:xfrm>
            <a:off x="1278532" y="2935910"/>
            <a:ext cx="2447943" cy="641150"/>
          </a:xfrm>
          <a:prstGeom prst="roundRect">
            <a:avLst/>
          </a:prstGeom>
          <a:solidFill>
            <a:srgbClr val="8FC36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20" name="Round Same Side Corner Rectangle 60">
            <a:extLst>
              <a:ext uri="{FF2B5EF4-FFF2-40B4-BE49-F238E27FC236}">
                <a16:creationId xmlns:a16="http://schemas.microsoft.com/office/drawing/2014/main" id="{33610A2E-18A2-5D75-419F-4A8E81EE85C0}"/>
              </a:ext>
              <a:ext uri="{C183D7F6-B498-43B3-948B-1728B52AA6E4}">
                <adec:decorative xmlns:adec="http://schemas.microsoft.com/office/drawing/2017/decorative" val="1"/>
              </a:ext>
            </a:extLst>
          </p:cNvPr>
          <p:cNvSpPr/>
          <p:nvPr/>
        </p:nvSpPr>
        <p:spPr>
          <a:xfrm>
            <a:off x="1664966" y="3483726"/>
            <a:ext cx="2447943" cy="641150"/>
          </a:xfrm>
          <a:prstGeom prst="roundRect">
            <a:avLst/>
          </a:prstGeom>
          <a:solidFill>
            <a:srgbClr val="8FC36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pic>
        <p:nvPicPr>
          <p:cNvPr id="18" name="Graphic 17">
            <a:extLst>
              <a:ext uri="{FF2B5EF4-FFF2-40B4-BE49-F238E27FC236}">
                <a16:creationId xmlns:a16="http://schemas.microsoft.com/office/drawing/2014/main" id="{11BD3D87-AD81-1DB8-8C8A-02B8153F976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6270" y="3100092"/>
            <a:ext cx="303319" cy="303319"/>
          </a:xfrm>
          <a:prstGeom prst="rect">
            <a:avLst/>
          </a:prstGeom>
        </p:spPr>
      </p:pic>
      <p:sp>
        <p:nvSpPr>
          <p:cNvPr id="24" name="Round Same Side Corner Rectangle 60">
            <a:extLst>
              <a:ext uri="{FF2B5EF4-FFF2-40B4-BE49-F238E27FC236}">
                <a16:creationId xmlns:a16="http://schemas.microsoft.com/office/drawing/2014/main" id="{5CE459E5-D504-5916-B017-1C2ED73F8AE0}"/>
              </a:ext>
              <a:ext uri="{C183D7F6-B498-43B3-948B-1728B52AA6E4}">
                <adec:decorative xmlns:adec="http://schemas.microsoft.com/office/drawing/2017/decorative" val="1"/>
              </a:ext>
            </a:extLst>
          </p:cNvPr>
          <p:cNvSpPr/>
          <p:nvPr/>
        </p:nvSpPr>
        <p:spPr>
          <a:xfrm>
            <a:off x="2429599" y="4608191"/>
            <a:ext cx="2447943" cy="641150"/>
          </a:xfrm>
          <a:prstGeom prst="roundRect">
            <a:avLst/>
          </a:prstGeom>
          <a:solidFill>
            <a:srgbClr val="8FC36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pic>
        <p:nvPicPr>
          <p:cNvPr id="21" name="Graphic 20">
            <a:extLst>
              <a:ext uri="{FF2B5EF4-FFF2-40B4-BE49-F238E27FC236}">
                <a16:creationId xmlns:a16="http://schemas.microsoft.com/office/drawing/2014/main" id="{1BA46BA6-9C51-D5F8-6DB1-9773C954A48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2704" y="3647908"/>
            <a:ext cx="303319" cy="303319"/>
          </a:xfrm>
          <a:prstGeom prst="rect">
            <a:avLst/>
          </a:prstGeom>
        </p:spPr>
      </p:pic>
      <p:pic>
        <p:nvPicPr>
          <p:cNvPr id="26" name="Graphic 25">
            <a:extLst>
              <a:ext uri="{FF2B5EF4-FFF2-40B4-BE49-F238E27FC236}">
                <a16:creationId xmlns:a16="http://schemas.microsoft.com/office/drawing/2014/main" id="{99BFBFC7-9788-80ED-65D7-BD74F0214E6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97337" y="4772373"/>
            <a:ext cx="303319" cy="303319"/>
          </a:xfrm>
          <a:prstGeom prst="rect">
            <a:avLst/>
          </a:prstGeom>
        </p:spPr>
      </p:pic>
      <p:pic>
        <p:nvPicPr>
          <p:cNvPr id="29" name="Graphic 28">
            <a:extLst>
              <a:ext uri="{FF2B5EF4-FFF2-40B4-BE49-F238E27FC236}">
                <a16:creationId xmlns:a16="http://schemas.microsoft.com/office/drawing/2014/main" id="{12D72D4C-124A-5AB4-1A28-D7F2955C6F6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83773" y="5320189"/>
            <a:ext cx="303319" cy="303319"/>
          </a:xfrm>
          <a:prstGeom prst="rect">
            <a:avLst/>
          </a:prstGeom>
        </p:spPr>
      </p:pic>
      <p:sp>
        <p:nvSpPr>
          <p:cNvPr id="28" name="Round Same Side Corner Rectangle 60">
            <a:extLst>
              <a:ext uri="{FF2B5EF4-FFF2-40B4-BE49-F238E27FC236}">
                <a16:creationId xmlns:a16="http://schemas.microsoft.com/office/drawing/2014/main" id="{7A76672A-DCB0-34B0-4426-420D8912F851}"/>
              </a:ext>
              <a:ext uri="{C183D7F6-B498-43B3-948B-1728B52AA6E4}">
                <adec:decorative xmlns:adec="http://schemas.microsoft.com/office/drawing/2017/decorative" val="1"/>
              </a:ext>
            </a:extLst>
          </p:cNvPr>
          <p:cNvSpPr/>
          <p:nvPr/>
        </p:nvSpPr>
        <p:spPr>
          <a:xfrm>
            <a:off x="2816035" y="5156007"/>
            <a:ext cx="2447943" cy="641150"/>
          </a:xfrm>
          <a:prstGeom prst="roundRect">
            <a:avLst/>
          </a:prstGeom>
          <a:solidFill>
            <a:srgbClr val="8FC36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23" name="Round Same Side Corner Rectangle 60">
            <a:extLst>
              <a:ext uri="{FF2B5EF4-FFF2-40B4-BE49-F238E27FC236}">
                <a16:creationId xmlns:a16="http://schemas.microsoft.com/office/drawing/2014/main" id="{ECC9B967-3E33-B61D-1688-AC6E07289050}"/>
              </a:ext>
              <a:ext uri="{C183D7F6-B498-43B3-948B-1728B52AA6E4}">
                <adec:decorative xmlns:adec="http://schemas.microsoft.com/office/drawing/2017/decorative" val="1"/>
              </a:ext>
            </a:extLst>
          </p:cNvPr>
          <p:cNvSpPr/>
          <p:nvPr/>
        </p:nvSpPr>
        <p:spPr>
          <a:xfrm>
            <a:off x="2043165" y="4047097"/>
            <a:ext cx="2447943" cy="641150"/>
          </a:xfrm>
          <a:prstGeom prst="roundRect">
            <a:avLst/>
          </a:prstGeom>
          <a:solidFill>
            <a:srgbClr val="8FC36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pic>
        <p:nvPicPr>
          <p:cNvPr id="31" name="Graphic 30">
            <a:extLst>
              <a:ext uri="{FF2B5EF4-FFF2-40B4-BE49-F238E27FC236}">
                <a16:creationId xmlns:a16="http://schemas.microsoft.com/office/drawing/2014/main" id="{D47A45F0-19B4-7752-AC36-740448DFD3F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19138" y="4245151"/>
            <a:ext cx="303319" cy="303319"/>
          </a:xfrm>
          <a:prstGeom prst="rect">
            <a:avLst/>
          </a:prstGeom>
        </p:spPr>
      </p:pic>
      <p:sp>
        <p:nvSpPr>
          <p:cNvPr id="7" name="Round Same Side Corner Rectangle 60">
            <a:extLst>
              <a:ext uri="{FF2B5EF4-FFF2-40B4-BE49-F238E27FC236}">
                <a16:creationId xmlns:a16="http://schemas.microsoft.com/office/drawing/2014/main" id="{73E59E47-0946-482F-52E9-3C3A066AC31E}"/>
              </a:ext>
              <a:ext uri="{C183D7F6-B498-43B3-948B-1728B52AA6E4}">
                <adec:decorative xmlns:adec="http://schemas.microsoft.com/office/drawing/2017/decorative" val="0"/>
              </a:ext>
            </a:extLst>
          </p:cNvPr>
          <p:cNvSpPr/>
          <p:nvPr/>
        </p:nvSpPr>
        <p:spPr>
          <a:xfrm>
            <a:off x="879741" y="1482808"/>
            <a:ext cx="4384237" cy="840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b="1" u="sng" dirty="0">
                <a:solidFill>
                  <a:srgbClr val="292929"/>
                </a:solidFill>
                <a:latin typeface="Lub Dub Condensed" panose="020B0506030403020204" pitchFamily="34" charset="0"/>
                <a:cs typeface="Arial" panose="020B0604020202020204" pitchFamily="34" charset="0"/>
              </a:rPr>
              <a:t>Risk Stratification </a:t>
            </a:r>
            <a:r>
              <a:rPr lang="en-US" b="1" dirty="0">
                <a:solidFill>
                  <a:srgbClr val="292929"/>
                </a:solidFill>
                <a:latin typeface="Lub Dub Condensed" panose="020B0506030403020204" pitchFamily="34" charset="0"/>
                <a:cs typeface="Arial" panose="020B0604020202020204" pitchFamily="34" charset="0"/>
              </a:rPr>
              <a:t>requires incorporating </a:t>
            </a:r>
            <a:br>
              <a:rPr lang="en-US" b="1" dirty="0">
                <a:solidFill>
                  <a:srgbClr val="292929"/>
                </a:solidFill>
                <a:latin typeface="Lub Dub Condensed" panose="020B0506030403020204" pitchFamily="34" charset="0"/>
                <a:cs typeface="Arial" panose="020B0604020202020204" pitchFamily="34" charset="0"/>
              </a:rPr>
            </a:br>
            <a:r>
              <a:rPr lang="en-US" b="1" dirty="0">
                <a:solidFill>
                  <a:srgbClr val="292929"/>
                </a:solidFill>
                <a:latin typeface="Lub Dub Condensed" panose="020B0506030403020204" pitchFamily="34" charset="0"/>
                <a:cs typeface="Arial" panose="020B0604020202020204" pitchFamily="34" charset="0"/>
              </a:rPr>
              <a:t>the following:  (Class 1)</a:t>
            </a:r>
          </a:p>
        </p:txBody>
      </p:sp>
      <p:sp>
        <p:nvSpPr>
          <p:cNvPr id="17" name="Round Same Side Corner Rectangle 60">
            <a:extLst>
              <a:ext uri="{FF2B5EF4-FFF2-40B4-BE49-F238E27FC236}">
                <a16:creationId xmlns:a16="http://schemas.microsoft.com/office/drawing/2014/main" id="{18A0D78B-6BEA-3B04-CBD9-2ECA37B32CE1}"/>
              </a:ext>
              <a:ext uri="{C183D7F6-B498-43B3-948B-1728B52AA6E4}">
                <adec:decorative xmlns:adec="http://schemas.microsoft.com/office/drawing/2017/decorative" val="0"/>
              </a:ext>
            </a:extLst>
          </p:cNvPr>
          <p:cNvSpPr/>
          <p:nvPr/>
        </p:nvSpPr>
        <p:spPr>
          <a:xfrm>
            <a:off x="892098" y="2374816"/>
            <a:ext cx="2447943" cy="64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dirty="0">
                <a:solidFill>
                  <a:srgbClr val="292929"/>
                </a:solidFill>
                <a:latin typeface="Lub Dub Condensed" panose="020B0506030403020204" pitchFamily="34" charset="0"/>
                <a:cs typeface="Arial" panose="020B0604020202020204" pitchFamily="34" charset="0"/>
              </a:rPr>
              <a:t>Demographic variables</a:t>
            </a:r>
          </a:p>
        </p:txBody>
      </p:sp>
      <p:sp>
        <p:nvSpPr>
          <p:cNvPr id="19" name="Round Same Side Corner Rectangle 60">
            <a:extLst>
              <a:ext uri="{FF2B5EF4-FFF2-40B4-BE49-F238E27FC236}">
                <a16:creationId xmlns:a16="http://schemas.microsoft.com/office/drawing/2014/main" id="{6333AEB8-024D-E10A-3715-A4A8F8CC92B5}"/>
              </a:ext>
              <a:ext uri="{C183D7F6-B498-43B3-948B-1728B52AA6E4}">
                <adec:decorative xmlns:adec="http://schemas.microsoft.com/office/drawing/2017/decorative" val="0"/>
              </a:ext>
            </a:extLst>
          </p:cNvPr>
          <p:cNvSpPr/>
          <p:nvPr/>
        </p:nvSpPr>
        <p:spPr>
          <a:xfrm>
            <a:off x="1278532" y="2935910"/>
            <a:ext cx="2447943" cy="64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dirty="0">
                <a:solidFill>
                  <a:srgbClr val="292929"/>
                </a:solidFill>
                <a:latin typeface="Lub Dub Condensed" panose="020B0506030403020204" pitchFamily="34" charset="0"/>
                <a:cs typeface="Arial" panose="020B0604020202020204" pitchFamily="34" charset="0"/>
              </a:rPr>
              <a:t>Social variables</a:t>
            </a:r>
          </a:p>
        </p:txBody>
      </p:sp>
      <p:sp>
        <p:nvSpPr>
          <p:cNvPr id="22" name="Round Same Side Corner Rectangle 60">
            <a:extLst>
              <a:ext uri="{FF2B5EF4-FFF2-40B4-BE49-F238E27FC236}">
                <a16:creationId xmlns:a16="http://schemas.microsoft.com/office/drawing/2014/main" id="{4B1BB735-49C0-D38A-797A-3CC18488F7E8}"/>
              </a:ext>
              <a:ext uri="{C183D7F6-B498-43B3-948B-1728B52AA6E4}">
                <adec:decorative xmlns:adec="http://schemas.microsoft.com/office/drawing/2017/decorative" val="0"/>
              </a:ext>
            </a:extLst>
          </p:cNvPr>
          <p:cNvSpPr/>
          <p:nvPr/>
        </p:nvSpPr>
        <p:spPr>
          <a:xfrm>
            <a:off x="1664966" y="3483726"/>
            <a:ext cx="2447943" cy="64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dirty="0">
                <a:solidFill>
                  <a:srgbClr val="292929"/>
                </a:solidFill>
                <a:latin typeface="Lub Dub Condensed" panose="020B0506030403020204" pitchFamily="34" charset="0"/>
                <a:cs typeface="Arial" panose="020B0604020202020204" pitchFamily="34" charset="0"/>
              </a:rPr>
              <a:t>Medical variables</a:t>
            </a:r>
          </a:p>
        </p:txBody>
      </p:sp>
      <p:sp>
        <p:nvSpPr>
          <p:cNvPr id="25" name="Round Same Side Corner Rectangle 60">
            <a:extLst>
              <a:ext uri="{FF2B5EF4-FFF2-40B4-BE49-F238E27FC236}">
                <a16:creationId xmlns:a16="http://schemas.microsoft.com/office/drawing/2014/main" id="{92E9F90C-026E-35F3-85B9-524F61D4467D}"/>
              </a:ext>
              <a:ext uri="{C183D7F6-B498-43B3-948B-1728B52AA6E4}">
                <adec:decorative xmlns:adec="http://schemas.microsoft.com/office/drawing/2017/decorative" val="0"/>
              </a:ext>
            </a:extLst>
          </p:cNvPr>
          <p:cNvSpPr/>
          <p:nvPr/>
        </p:nvSpPr>
        <p:spPr>
          <a:xfrm>
            <a:off x="2043165" y="4047097"/>
            <a:ext cx="2447943" cy="64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dirty="0">
                <a:solidFill>
                  <a:srgbClr val="292929"/>
                </a:solidFill>
                <a:latin typeface="Lub Dub Condensed" panose="020B0506030403020204" pitchFamily="34" charset="0"/>
                <a:cs typeface="Arial" panose="020B0604020202020204" pitchFamily="34" charset="0"/>
              </a:rPr>
              <a:t>Validated risk scores </a:t>
            </a:r>
            <a:br>
              <a:rPr lang="en-US" sz="1600" dirty="0">
                <a:solidFill>
                  <a:srgbClr val="292929"/>
                </a:solidFill>
                <a:latin typeface="Lub Dub Condensed" panose="020B0506030403020204" pitchFamily="34" charset="0"/>
                <a:cs typeface="Arial" panose="020B0604020202020204" pitchFamily="34" charset="0"/>
              </a:rPr>
            </a:br>
            <a:r>
              <a:rPr lang="en-US" sz="1600" dirty="0">
                <a:solidFill>
                  <a:srgbClr val="292929"/>
                </a:solidFill>
                <a:latin typeface="Lub Dub Condensed" panose="020B0506030403020204" pitchFamily="34" charset="0"/>
                <a:cs typeface="Arial" panose="020B0604020202020204" pitchFamily="34" charset="0"/>
              </a:rPr>
              <a:t>(where available)</a:t>
            </a:r>
          </a:p>
        </p:txBody>
      </p:sp>
      <p:sp>
        <p:nvSpPr>
          <p:cNvPr id="27" name="Round Same Side Corner Rectangle 60">
            <a:extLst>
              <a:ext uri="{FF2B5EF4-FFF2-40B4-BE49-F238E27FC236}">
                <a16:creationId xmlns:a16="http://schemas.microsoft.com/office/drawing/2014/main" id="{DFA0B036-F20E-A08E-19D0-5F0001CF570D}"/>
              </a:ext>
              <a:ext uri="{C183D7F6-B498-43B3-948B-1728B52AA6E4}">
                <adec:decorative xmlns:adec="http://schemas.microsoft.com/office/drawing/2017/decorative" val="0"/>
              </a:ext>
            </a:extLst>
          </p:cNvPr>
          <p:cNvSpPr/>
          <p:nvPr/>
        </p:nvSpPr>
        <p:spPr>
          <a:xfrm>
            <a:off x="2429599" y="4608191"/>
            <a:ext cx="2447943" cy="64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dirty="0">
                <a:solidFill>
                  <a:srgbClr val="292929"/>
                </a:solidFill>
                <a:latin typeface="Lub Dub Condensed" panose="020B0506030403020204" pitchFamily="34" charset="0"/>
                <a:cs typeface="Arial" panose="020B0604020202020204" pitchFamily="34" charset="0"/>
              </a:rPr>
              <a:t>Noninvasive cardiac diagnostic testing</a:t>
            </a:r>
          </a:p>
        </p:txBody>
      </p:sp>
      <p:sp>
        <p:nvSpPr>
          <p:cNvPr id="30" name="Round Same Side Corner Rectangle 60">
            <a:extLst>
              <a:ext uri="{FF2B5EF4-FFF2-40B4-BE49-F238E27FC236}">
                <a16:creationId xmlns:a16="http://schemas.microsoft.com/office/drawing/2014/main" id="{1430EEE4-A1A6-96EA-2839-3CEF89040FB9}"/>
              </a:ext>
              <a:ext uri="{C183D7F6-B498-43B3-948B-1728B52AA6E4}">
                <adec:decorative xmlns:adec="http://schemas.microsoft.com/office/drawing/2017/decorative" val="0"/>
              </a:ext>
            </a:extLst>
          </p:cNvPr>
          <p:cNvSpPr/>
          <p:nvPr/>
        </p:nvSpPr>
        <p:spPr>
          <a:xfrm>
            <a:off x="2816035" y="5156007"/>
            <a:ext cx="2447943" cy="64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dirty="0">
                <a:solidFill>
                  <a:srgbClr val="292929"/>
                </a:solidFill>
                <a:latin typeface="Lub Dub Condensed" panose="020B0506030403020204" pitchFamily="34" charset="0"/>
                <a:cs typeface="Arial" panose="020B0604020202020204" pitchFamily="34" charset="0"/>
              </a:rPr>
              <a:t>Invasive cardiac diagnostic testing results (if available)</a:t>
            </a:r>
          </a:p>
        </p:txBody>
      </p:sp>
      <p:sp>
        <p:nvSpPr>
          <p:cNvPr id="38" name="Round Same Side Corner Rectangle 60">
            <a:extLst>
              <a:ext uri="{FF2B5EF4-FFF2-40B4-BE49-F238E27FC236}">
                <a16:creationId xmlns:a16="http://schemas.microsoft.com/office/drawing/2014/main" id="{39858001-E24C-DBB8-C241-19E80C2AA267}"/>
              </a:ext>
              <a:ext uri="{C183D7F6-B498-43B3-948B-1728B52AA6E4}">
                <adec:decorative xmlns:adec="http://schemas.microsoft.com/office/drawing/2017/decorative" val="1"/>
              </a:ext>
            </a:extLst>
          </p:cNvPr>
          <p:cNvSpPr/>
          <p:nvPr/>
        </p:nvSpPr>
        <p:spPr>
          <a:xfrm>
            <a:off x="6366139" y="2371622"/>
            <a:ext cx="4161818" cy="50750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CC66ABDD-89FF-6F28-5C70-20E15A0BAECF}"/>
              </a:ext>
              <a:ext uri="{C183D7F6-B498-43B3-948B-1728B52AA6E4}">
                <adec:decorative xmlns:adec="http://schemas.microsoft.com/office/drawing/2017/decorative" val="1"/>
              </a:ext>
            </a:extLst>
          </p:cNvPr>
          <p:cNvSpPr txBox="1"/>
          <p:nvPr/>
        </p:nvSpPr>
        <p:spPr>
          <a:xfrm>
            <a:off x="6367850" y="1470454"/>
            <a:ext cx="4160107" cy="85261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u="sng" dirty="0">
                <a:latin typeface="Lub Dub Condensed" panose="020B0506030403020204" pitchFamily="34" charset="0"/>
              </a:rPr>
              <a:t> </a:t>
            </a:r>
          </a:p>
        </p:txBody>
      </p:sp>
      <p:sp>
        <p:nvSpPr>
          <p:cNvPr id="41" name="Round Same Side Corner Rectangle 60">
            <a:extLst>
              <a:ext uri="{FF2B5EF4-FFF2-40B4-BE49-F238E27FC236}">
                <a16:creationId xmlns:a16="http://schemas.microsoft.com/office/drawing/2014/main" id="{A213A85C-2617-A353-FC80-EB265BEBD565}"/>
              </a:ext>
              <a:ext uri="{C183D7F6-B498-43B3-948B-1728B52AA6E4}">
                <adec:decorative xmlns:adec="http://schemas.microsoft.com/office/drawing/2017/decorative" val="1"/>
              </a:ext>
            </a:extLst>
          </p:cNvPr>
          <p:cNvSpPr/>
          <p:nvPr/>
        </p:nvSpPr>
        <p:spPr>
          <a:xfrm>
            <a:off x="6366139" y="2944152"/>
            <a:ext cx="4161818" cy="91115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42" name="Round Same Side Corner Rectangle 60">
            <a:extLst>
              <a:ext uri="{FF2B5EF4-FFF2-40B4-BE49-F238E27FC236}">
                <a16:creationId xmlns:a16="http://schemas.microsoft.com/office/drawing/2014/main" id="{3F04AD2B-295F-4F06-461F-93E9C0C6F702}"/>
              </a:ext>
              <a:ext uri="{C183D7F6-B498-43B3-948B-1728B52AA6E4}">
                <adec:decorative xmlns:adec="http://schemas.microsoft.com/office/drawing/2017/decorative" val="1"/>
              </a:ext>
            </a:extLst>
          </p:cNvPr>
          <p:cNvSpPr/>
          <p:nvPr/>
        </p:nvSpPr>
        <p:spPr>
          <a:xfrm>
            <a:off x="6366139" y="3932692"/>
            <a:ext cx="4161818" cy="1257146"/>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endParaRPr lang="en-US" sz="1600" b="1" dirty="0">
              <a:solidFill>
                <a:srgbClr val="292929"/>
              </a:solidFill>
              <a:latin typeface="Lub Dub Condensed" panose="020B0506030403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30258FF-AC8E-C9A7-9937-9A6607C4DF4E}"/>
              </a:ext>
              <a:ext uri="{C183D7F6-B498-43B3-948B-1728B52AA6E4}">
                <adec:decorative xmlns:adec="http://schemas.microsoft.com/office/drawing/2017/decorative" val="0"/>
              </a:ext>
            </a:extLst>
          </p:cNvPr>
          <p:cNvSpPr txBox="1"/>
          <p:nvPr/>
        </p:nvSpPr>
        <p:spPr>
          <a:xfrm>
            <a:off x="6367850" y="1470454"/>
            <a:ext cx="4160107" cy="85261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u="sng" dirty="0">
                <a:latin typeface="Lub Dub Condensed" panose="020B0506030403020204" pitchFamily="34" charset="0"/>
              </a:rPr>
              <a:t>Treatment Selection</a:t>
            </a:r>
          </a:p>
        </p:txBody>
      </p:sp>
      <p:sp>
        <p:nvSpPr>
          <p:cNvPr id="43" name="Round Same Side Corner Rectangle 60">
            <a:extLst>
              <a:ext uri="{FF2B5EF4-FFF2-40B4-BE49-F238E27FC236}">
                <a16:creationId xmlns:a16="http://schemas.microsoft.com/office/drawing/2014/main" id="{6CFA1A63-C48A-CBA8-6C97-DFE0EB2A49D1}"/>
              </a:ext>
              <a:ext uri="{C183D7F6-B498-43B3-948B-1728B52AA6E4}">
                <adec:decorative xmlns:adec="http://schemas.microsoft.com/office/drawing/2017/decorative" val="0"/>
              </a:ext>
            </a:extLst>
          </p:cNvPr>
          <p:cNvSpPr/>
          <p:nvPr/>
        </p:nvSpPr>
        <p:spPr>
          <a:xfrm>
            <a:off x="6370257" y="2375741"/>
            <a:ext cx="4161818" cy="507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Optimize GDMT (Class 1)</a:t>
            </a:r>
          </a:p>
        </p:txBody>
      </p:sp>
      <p:sp>
        <p:nvSpPr>
          <p:cNvPr id="44" name="Round Same Side Corner Rectangle 60">
            <a:extLst>
              <a:ext uri="{FF2B5EF4-FFF2-40B4-BE49-F238E27FC236}">
                <a16:creationId xmlns:a16="http://schemas.microsoft.com/office/drawing/2014/main" id="{20F21E85-95D8-58B0-58EA-BF4647E77C0C}"/>
              </a:ext>
              <a:ext uri="{C183D7F6-B498-43B3-948B-1728B52AA6E4}">
                <adec:decorative xmlns:adec="http://schemas.microsoft.com/office/drawing/2017/decorative" val="0"/>
              </a:ext>
            </a:extLst>
          </p:cNvPr>
          <p:cNvSpPr/>
          <p:nvPr/>
        </p:nvSpPr>
        <p:spPr>
          <a:xfrm>
            <a:off x="6370257" y="2948271"/>
            <a:ext cx="4161818" cy="911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ICA to assess coronary anatomy and revascularization potential with newly LVEF and/or HF (Class 1)</a:t>
            </a:r>
          </a:p>
        </p:txBody>
      </p:sp>
      <p:sp>
        <p:nvSpPr>
          <p:cNvPr id="45" name="Round Same Side Corner Rectangle 60">
            <a:extLst>
              <a:ext uri="{FF2B5EF4-FFF2-40B4-BE49-F238E27FC236}">
                <a16:creationId xmlns:a16="http://schemas.microsoft.com/office/drawing/2014/main" id="{8F969E63-3689-2FCC-0E25-38985D69FFFD}"/>
              </a:ext>
              <a:ext uri="{C183D7F6-B498-43B3-948B-1728B52AA6E4}">
                <adec:decorative xmlns:adec="http://schemas.microsoft.com/office/drawing/2017/decorative" val="0"/>
              </a:ext>
            </a:extLst>
          </p:cNvPr>
          <p:cNvSpPr/>
          <p:nvPr/>
        </p:nvSpPr>
        <p:spPr>
          <a:xfrm>
            <a:off x="6370257" y="3936811"/>
            <a:ext cx="4161818" cy="1257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ICA is not routinely recommended without LV systolic dysfunction, HF, stable CP refractory to GDMT, and/or noninvasive testing indicating significant LM disease. </a:t>
            </a:r>
          </a:p>
          <a:p>
            <a:pPr lvl="0" algn="ctr" hangingPunct="0">
              <a:lnSpc>
                <a:spcPct val="90000"/>
              </a:lnSpc>
              <a:defRPr/>
            </a:pPr>
            <a:r>
              <a:rPr lang="en-US" sz="1600" b="1" dirty="0">
                <a:solidFill>
                  <a:srgbClr val="292929"/>
                </a:solidFill>
                <a:latin typeface="Lub Dub Condensed" panose="020B0506030403020204" pitchFamily="34" charset="0"/>
                <a:cs typeface="Arial" panose="020B0604020202020204" pitchFamily="34" charset="0"/>
              </a:rPr>
              <a:t>(Class 3: No benefit)</a:t>
            </a:r>
          </a:p>
        </p:txBody>
      </p:sp>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1938086" y="5925826"/>
            <a:ext cx="9004234" cy="487613"/>
          </a:xfrm>
        </p:spPr>
        <p:txBody>
          <a:bodyPr/>
          <a:lstStyle/>
          <a:p>
            <a:pPr algn="ctr"/>
            <a:r>
              <a:rPr lang="en-US" b="1" dirty="0"/>
              <a:t>Abbreviations</a:t>
            </a:r>
            <a:r>
              <a:rPr lang="en-US" dirty="0"/>
              <a:t>: CCD indicates chronic coronary disease; CP, chest pain; GDMT, guideline-directed medical therapy; HF, heart failure; ICA, invasive coronary angiography; LM, left main; LV, left ventricular; LVEF, left ventricular ejection fraction; and MACE, major adverse cardiovascular event.</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353662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8434137" cy="660111"/>
          </a:xfrm>
        </p:spPr>
        <p:txBody>
          <a:bodyPr/>
          <a:lstStyle/>
          <a:p>
            <a:r>
              <a:rPr lang="en-US" dirty="0"/>
              <a:t>Features Associated with a Higher Risk of MACE in CCD</a:t>
            </a:r>
          </a:p>
        </p:txBody>
      </p:sp>
      <p:sp>
        <p:nvSpPr>
          <p:cNvPr id="6" name="Rectangle 5">
            <a:extLst>
              <a:ext uri="{FF2B5EF4-FFF2-40B4-BE49-F238E27FC236}">
                <a16:creationId xmlns:a16="http://schemas.microsoft.com/office/drawing/2014/main" id="{6A389A72-16C6-E543-27B6-3E5DBCE8D86B}"/>
              </a:ext>
              <a:ext uri="{C183D7F6-B498-43B3-948B-1728B52AA6E4}">
                <adec:decorative xmlns:adec="http://schemas.microsoft.com/office/drawing/2017/decorative" val="1"/>
              </a:ext>
            </a:extLst>
          </p:cNvPr>
          <p:cNvSpPr/>
          <p:nvPr/>
        </p:nvSpPr>
        <p:spPr>
          <a:xfrm>
            <a:off x="910545" y="2302477"/>
            <a:ext cx="3859164" cy="329925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AA9F300B-F518-C9DA-7137-96B6E90B22DD}"/>
              </a:ext>
            </a:extLst>
          </p:cNvPr>
          <p:cNvSpPr txBox="1">
            <a:spLocks/>
          </p:cNvSpPr>
          <p:nvPr/>
        </p:nvSpPr>
        <p:spPr>
          <a:xfrm>
            <a:off x="1079290" y="3295589"/>
            <a:ext cx="3521675" cy="794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latin typeface="Lub Dub Heavy" panose="020B0903030403020204" pitchFamily="34" charset="0"/>
              </a:rPr>
              <a:t>Demographics &amp; Socioeconomic status</a:t>
            </a:r>
          </a:p>
        </p:txBody>
      </p:sp>
      <p:sp>
        <p:nvSpPr>
          <p:cNvPr id="8" name="TextBox 7">
            <a:extLst>
              <a:ext uri="{FF2B5EF4-FFF2-40B4-BE49-F238E27FC236}">
                <a16:creationId xmlns:a16="http://schemas.microsoft.com/office/drawing/2014/main" id="{000AAE91-954C-8422-CDCF-D7DF7E4931A5}"/>
              </a:ext>
            </a:extLst>
          </p:cNvPr>
          <p:cNvSpPr txBox="1"/>
          <p:nvPr/>
        </p:nvSpPr>
        <p:spPr>
          <a:xfrm>
            <a:off x="1269921" y="4037475"/>
            <a:ext cx="3140412" cy="1354217"/>
          </a:xfrm>
          <a:prstGeom prst="rect">
            <a:avLst/>
          </a:prstGeom>
          <a:noFill/>
        </p:spPr>
        <p:txBody>
          <a:bodyPr wrap="square">
            <a:spAutoFit/>
          </a:bodyPr>
          <a:lstStyle/>
          <a:p>
            <a:pPr marL="342900" indent="-342900">
              <a:buFont typeface="Arial" panose="020B0604020202020204" pitchFamily="34" charset="0"/>
              <a:buChar char="•"/>
            </a:pPr>
            <a:r>
              <a:rPr lang="en-US" sz="1600" dirty="0">
                <a:latin typeface="Lub Dub Medium" panose="020B0603030403020204" pitchFamily="34" charset="0"/>
              </a:rPr>
              <a:t>Age</a:t>
            </a:r>
          </a:p>
          <a:p>
            <a:pPr marL="342900" indent="-342900">
              <a:buFont typeface="Arial" panose="020B0604020202020204" pitchFamily="34" charset="0"/>
              <a:buChar char="•"/>
            </a:pPr>
            <a:r>
              <a:rPr lang="en-US" sz="1600" dirty="0">
                <a:latin typeface="Lub Dub Medium" panose="020B0603030403020204" pitchFamily="34" charset="0"/>
              </a:rPr>
              <a:t>Male sex</a:t>
            </a:r>
          </a:p>
          <a:p>
            <a:pPr marL="342900" indent="-342900">
              <a:buFont typeface="Arial" panose="020B0604020202020204" pitchFamily="34" charset="0"/>
              <a:buChar char="•"/>
            </a:pPr>
            <a:r>
              <a:rPr lang="en-US" sz="1600" dirty="0">
                <a:latin typeface="Lub Dub Medium" panose="020B0603030403020204" pitchFamily="34" charset="0"/>
              </a:rPr>
              <a:t>Poor social support</a:t>
            </a:r>
          </a:p>
          <a:p>
            <a:pPr marL="342900" indent="-342900">
              <a:buFont typeface="Arial" panose="020B0604020202020204" pitchFamily="34" charset="0"/>
              <a:buChar char="•"/>
            </a:pPr>
            <a:r>
              <a:rPr lang="en-US" sz="1600" dirty="0">
                <a:latin typeface="Lub Dub Medium" panose="020B0603030403020204" pitchFamily="34" charset="0"/>
              </a:rPr>
              <a:t>Poverty</a:t>
            </a:r>
          </a:p>
          <a:p>
            <a:pPr marL="342900" indent="-342900">
              <a:buFont typeface="Arial" panose="020B0604020202020204" pitchFamily="34" charset="0"/>
              <a:buChar char="•"/>
            </a:pPr>
            <a:r>
              <a:rPr lang="en-US" sz="1600" dirty="0">
                <a:latin typeface="Lub Dub Medium" panose="020B0603030403020204" pitchFamily="34" charset="0"/>
              </a:rPr>
              <a:t>Lack of health care access</a:t>
            </a:r>
          </a:p>
        </p:txBody>
      </p:sp>
      <p:pic>
        <p:nvPicPr>
          <p:cNvPr id="10" name="Picture 9">
            <a:extLst>
              <a:ext uri="{FF2B5EF4-FFF2-40B4-BE49-F238E27FC236}">
                <a16:creationId xmlns:a16="http://schemas.microsoft.com/office/drawing/2014/main" id="{BF554129-BCDC-528A-42CF-8FAEA71AEF7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274794" y="1433386"/>
            <a:ext cx="3130666" cy="1754604"/>
          </a:xfrm>
          <a:prstGeom prst="rect">
            <a:avLst/>
          </a:prstGeom>
          <a:effectLst>
            <a:outerShdw blurRad="63500" sx="102000" sy="102000" algn="ctr" rotWithShape="0">
              <a:prstClr val="black">
                <a:alpha val="40000"/>
              </a:prstClr>
            </a:outerShdw>
          </a:effectLst>
        </p:spPr>
      </p:pic>
      <p:sp>
        <p:nvSpPr>
          <p:cNvPr id="11" name="Rectangle 10">
            <a:extLst>
              <a:ext uri="{FF2B5EF4-FFF2-40B4-BE49-F238E27FC236}">
                <a16:creationId xmlns:a16="http://schemas.microsoft.com/office/drawing/2014/main" id="{CC1C2110-0C3D-5AD6-B8C3-FB3FED17F1C3}"/>
              </a:ext>
              <a:ext uri="{C183D7F6-B498-43B3-948B-1728B52AA6E4}">
                <adec:decorative xmlns:adec="http://schemas.microsoft.com/office/drawing/2017/decorative" val="1"/>
              </a:ext>
            </a:extLst>
          </p:cNvPr>
          <p:cNvSpPr/>
          <p:nvPr/>
        </p:nvSpPr>
        <p:spPr>
          <a:xfrm>
            <a:off x="5937419" y="2294239"/>
            <a:ext cx="4905634" cy="329925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2EB016D4-A639-55C4-432B-5A602FCDA7C2}"/>
              </a:ext>
            </a:extLst>
          </p:cNvPr>
          <p:cNvSpPr txBox="1">
            <a:spLocks/>
          </p:cNvSpPr>
          <p:nvPr/>
        </p:nvSpPr>
        <p:spPr>
          <a:xfrm>
            <a:off x="6394621" y="3287351"/>
            <a:ext cx="3991231" cy="794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latin typeface="Lub Dub Heavy" panose="020B0903030403020204" pitchFamily="34" charset="0"/>
              </a:rPr>
              <a:t>Medical History</a:t>
            </a:r>
          </a:p>
        </p:txBody>
      </p:sp>
      <p:sp>
        <p:nvSpPr>
          <p:cNvPr id="13" name="TextBox 12">
            <a:extLst>
              <a:ext uri="{FF2B5EF4-FFF2-40B4-BE49-F238E27FC236}">
                <a16:creationId xmlns:a16="http://schemas.microsoft.com/office/drawing/2014/main" id="{BE01E046-80DE-A93F-4289-E8C254843AB7}"/>
              </a:ext>
            </a:extLst>
          </p:cNvPr>
          <p:cNvSpPr txBox="1"/>
          <p:nvPr/>
        </p:nvSpPr>
        <p:spPr>
          <a:xfrm>
            <a:off x="6252518" y="3720319"/>
            <a:ext cx="4275437" cy="1737360"/>
          </a:xfrm>
          <a:prstGeom prst="rect">
            <a:avLst/>
          </a:prstGeom>
          <a:noFill/>
        </p:spPr>
        <p:txBody>
          <a:bodyPr wrap="square" numCol="2" spcCol="91440">
            <a:spAutoFit/>
          </a:bodyPr>
          <a:lstStyle/>
          <a:p>
            <a:pPr marL="342900" indent="-342900">
              <a:buFont typeface="Arial" panose="020B0604020202020204" pitchFamily="34" charset="0"/>
              <a:buChar char="•"/>
            </a:pPr>
            <a:r>
              <a:rPr lang="en-US" sz="1600" dirty="0">
                <a:latin typeface="Lub Dub Medium" panose="020B0603030403020204" pitchFamily="34" charset="0"/>
              </a:rPr>
              <a:t>Elevated BMI</a:t>
            </a:r>
          </a:p>
          <a:p>
            <a:pPr marL="342900" indent="-342900">
              <a:buFont typeface="Arial" panose="020B0604020202020204" pitchFamily="34" charset="0"/>
              <a:buChar char="•"/>
            </a:pPr>
            <a:r>
              <a:rPr lang="en-US" sz="1600" dirty="0">
                <a:latin typeface="Lub Dub Medium" panose="020B0603030403020204" pitchFamily="34" charset="0"/>
              </a:rPr>
              <a:t>Previous MI ± intervention</a:t>
            </a:r>
          </a:p>
          <a:p>
            <a:pPr marL="342900" indent="-342900">
              <a:buFont typeface="Arial" panose="020B0604020202020204" pitchFamily="34" charset="0"/>
              <a:buChar char="•"/>
            </a:pPr>
            <a:r>
              <a:rPr lang="en-US" sz="1600" dirty="0">
                <a:latin typeface="Lub Dub Medium" panose="020B0603030403020204" pitchFamily="34" charset="0"/>
              </a:rPr>
              <a:t>HF</a:t>
            </a:r>
          </a:p>
          <a:p>
            <a:pPr marL="342900" indent="-342900">
              <a:buFont typeface="Arial" panose="020B0604020202020204" pitchFamily="34" charset="0"/>
              <a:buChar char="•"/>
            </a:pPr>
            <a:r>
              <a:rPr lang="en-US" sz="1600" dirty="0">
                <a:latin typeface="Lub Dub Medium" panose="020B0603030403020204" pitchFamily="34" charset="0"/>
              </a:rPr>
              <a:t>AF</a:t>
            </a:r>
          </a:p>
          <a:p>
            <a:pPr marL="342900" indent="-342900">
              <a:buFont typeface="Arial" panose="020B0604020202020204" pitchFamily="34" charset="0"/>
              <a:buChar char="•"/>
            </a:pPr>
            <a:r>
              <a:rPr lang="en-US" sz="1600" dirty="0">
                <a:latin typeface="Lub Dub Medium" panose="020B0603030403020204" pitchFamily="34" charset="0"/>
              </a:rPr>
              <a:t>DM</a:t>
            </a:r>
          </a:p>
          <a:p>
            <a:pPr marL="342900" indent="-342900">
              <a:buFont typeface="Arial" panose="020B0604020202020204" pitchFamily="34" charset="0"/>
              <a:buChar char="•"/>
            </a:pPr>
            <a:r>
              <a:rPr lang="en-US" sz="1600" dirty="0">
                <a:latin typeface="Lub Dub Medium" panose="020B0603030403020204" pitchFamily="34" charset="0"/>
              </a:rPr>
              <a:t>Dyslipidemia</a:t>
            </a:r>
          </a:p>
          <a:p>
            <a:pPr marL="342900" indent="-342900">
              <a:buFont typeface="Arial" panose="020B0604020202020204" pitchFamily="34" charset="0"/>
              <a:buChar char="•"/>
            </a:pPr>
            <a:r>
              <a:rPr lang="en-US" sz="1600" dirty="0">
                <a:latin typeface="Lub Dub Medium" panose="020B0603030403020204" pitchFamily="34" charset="0"/>
              </a:rPr>
              <a:t>CKD</a:t>
            </a:r>
          </a:p>
          <a:p>
            <a:pPr marL="342900" indent="-342900">
              <a:buFont typeface="Arial" panose="020B0604020202020204" pitchFamily="34" charset="0"/>
              <a:buChar char="•"/>
            </a:pPr>
            <a:r>
              <a:rPr lang="en-US" sz="1600" dirty="0">
                <a:latin typeface="Lub Dub Medium" panose="020B0603030403020204" pitchFamily="34" charset="0"/>
              </a:rPr>
              <a:t>Smoking history</a:t>
            </a:r>
          </a:p>
          <a:p>
            <a:pPr marL="342900" indent="-342900">
              <a:buFont typeface="Arial" panose="020B0604020202020204" pitchFamily="34" charset="0"/>
              <a:buChar char="•"/>
            </a:pPr>
            <a:r>
              <a:rPr lang="en-US" sz="1600" dirty="0">
                <a:latin typeface="Lub Dub Medium" panose="020B0603030403020204" pitchFamily="34" charset="0"/>
              </a:rPr>
              <a:t>PAD</a:t>
            </a:r>
          </a:p>
          <a:p>
            <a:pPr marL="342900" indent="-342900">
              <a:buFont typeface="Arial" panose="020B0604020202020204" pitchFamily="34" charset="0"/>
              <a:buChar char="•"/>
            </a:pPr>
            <a:r>
              <a:rPr lang="en-US" sz="1600" dirty="0">
                <a:latin typeface="Lub Dub Medium" panose="020B0603030403020204" pitchFamily="34" charset="0"/>
              </a:rPr>
              <a:t>Depression</a:t>
            </a:r>
          </a:p>
          <a:p>
            <a:pPr marL="342900" indent="-342900">
              <a:buFont typeface="Arial" panose="020B0604020202020204" pitchFamily="34" charset="0"/>
              <a:buChar char="•"/>
            </a:pPr>
            <a:r>
              <a:rPr lang="en-US" sz="1600" dirty="0">
                <a:latin typeface="Lub Dub Medium" panose="020B0603030403020204" pitchFamily="34" charset="0"/>
              </a:rPr>
              <a:t>Poor adherence to therapy</a:t>
            </a:r>
          </a:p>
        </p:txBody>
      </p:sp>
      <p:pic>
        <p:nvPicPr>
          <p:cNvPr id="14" name="Picture 13">
            <a:extLst>
              <a:ext uri="{FF2B5EF4-FFF2-40B4-BE49-F238E27FC236}">
                <a16:creationId xmlns:a16="http://schemas.microsoft.com/office/drawing/2014/main" id="{58D3F3D1-DF6E-CCA4-D771-58D73921A6F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24903" y="1425148"/>
            <a:ext cx="3130666" cy="1754604"/>
          </a:xfrm>
          <a:prstGeom prst="rect">
            <a:avLst/>
          </a:prstGeom>
          <a:effectLst>
            <a:outerShdw blurRad="63500" sx="102000" sy="102000" algn="ctr" rotWithShape="0">
              <a:prstClr val="black">
                <a:alpha val="40000"/>
              </a:prstClr>
            </a:outerShdw>
          </a:effectLst>
        </p:spPr>
      </p:pic>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2172202" y="5839327"/>
            <a:ext cx="7847597" cy="487613"/>
          </a:xfrm>
        </p:spPr>
        <p:txBody>
          <a:bodyPr/>
          <a:lstStyle/>
          <a:p>
            <a:pPr algn="ctr"/>
            <a:r>
              <a:rPr lang="en-US" b="1" dirty="0"/>
              <a:t>Abbreviations</a:t>
            </a:r>
            <a:r>
              <a:rPr lang="en-US" dirty="0"/>
              <a:t>: AF indicates atrial fibrillation; BMI, body mass index; CCD, chronic coronary disease; CKD, chronic kidney disease; DM, diabetes mellitus; HF, heart failure; MACE, major adverse cardiovascular event; and PAD, peripheral artery disease.</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412506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5CEFB-10C9-7A5B-93B7-B25C2F9D6FBC}"/>
              </a:ext>
              <a:ext uri="{C183D7F6-B498-43B3-948B-1728B52AA6E4}">
                <adec:decorative xmlns:adec="http://schemas.microsoft.com/office/drawing/2017/decorative" val="1"/>
              </a:ext>
            </a:extLst>
          </p:cNvPr>
          <p:cNvSpPr/>
          <p:nvPr/>
        </p:nvSpPr>
        <p:spPr>
          <a:xfrm>
            <a:off x="4053279" y="1577547"/>
            <a:ext cx="7290224" cy="380999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B31C50-6202-5848-4161-F9BDEF0CC774}"/>
              </a:ext>
            </a:extLst>
          </p:cNvPr>
          <p:cNvSpPr>
            <a:spLocks noGrp="1"/>
          </p:cNvSpPr>
          <p:nvPr>
            <p:ph type="title"/>
          </p:nvPr>
        </p:nvSpPr>
        <p:spPr>
          <a:xfrm>
            <a:off x="838200" y="365125"/>
            <a:ext cx="8434137" cy="660111"/>
          </a:xfrm>
        </p:spPr>
        <p:txBody>
          <a:bodyPr/>
          <a:lstStyle/>
          <a:p>
            <a:r>
              <a:rPr lang="en-US" dirty="0"/>
              <a:t>Features Associated with a Higher Risk of MACE in CCD</a:t>
            </a:r>
          </a:p>
        </p:txBody>
      </p:sp>
      <p:sp>
        <p:nvSpPr>
          <p:cNvPr id="6" name="Rectangle 5">
            <a:extLst>
              <a:ext uri="{FF2B5EF4-FFF2-40B4-BE49-F238E27FC236}">
                <a16:creationId xmlns:a16="http://schemas.microsoft.com/office/drawing/2014/main" id="{0EEE4CBB-6347-7C6D-7FD3-6ECFF552B840}"/>
              </a:ext>
              <a:ext uri="{C183D7F6-B498-43B3-948B-1728B52AA6E4}">
                <adec:decorative xmlns:adec="http://schemas.microsoft.com/office/drawing/2017/decorative" val="1"/>
              </a:ext>
            </a:extLst>
          </p:cNvPr>
          <p:cNvSpPr/>
          <p:nvPr/>
        </p:nvSpPr>
        <p:spPr>
          <a:xfrm>
            <a:off x="749907" y="1573428"/>
            <a:ext cx="2994190" cy="189882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1FDF283D-E580-8C1B-5B20-02950361EDF7}"/>
              </a:ext>
            </a:extLst>
          </p:cNvPr>
          <p:cNvSpPr txBox="1">
            <a:spLocks/>
          </p:cNvSpPr>
          <p:nvPr/>
        </p:nvSpPr>
        <p:spPr>
          <a:xfrm>
            <a:off x="1351140" y="1713923"/>
            <a:ext cx="2603024" cy="3990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latin typeface="Lub Dub Heavy" panose="020B0903030403020204" pitchFamily="34" charset="0"/>
              </a:rPr>
              <a:t>Biomarkers</a:t>
            </a:r>
          </a:p>
        </p:txBody>
      </p:sp>
      <p:sp>
        <p:nvSpPr>
          <p:cNvPr id="8" name="TextBox 7">
            <a:extLst>
              <a:ext uri="{FF2B5EF4-FFF2-40B4-BE49-F238E27FC236}">
                <a16:creationId xmlns:a16="http://schemas.microsoft.com/office/drawing/2014/main" id="{C2FCF385-B224-E5EC-1959-970F06BC5051}"/>
              </a:ext>
            </a:extLst>
          </p:cNvPr>
          <p:cNvSpPr txBox="1"/>
          <p:nvPr/>
        </p:nvSpPr>
        <p:spPr>
          <a:xfrm>
            <a:off x="1109283" y="2282815"/>
            <a:ext cx="2375322" cy="1077218"/>
          </a:xfrm>
          <a:prstGeom prst="rect">
            <a:avLst/>
          </a:prstGeom>
          <a:noFill/>
        </p:spPr>
        <p:txBody>
          <a:bodyPr wrap="square">
            <a:spAutoFit/>
          </a:bodyPr>
          <a:lstStyle/>
          <a:p>
            <a:pPr marL="234950" indent="-234950">
              <a:buFont typeface="Arial" panose="020B0604020202020204" pitchFamily="34" charset="0"/>
              <a:buChar char="•"/>
            </a:pPr>
            <a:r>
              <a:rPr lang="en-US" sz="1600" dirty="0">
                <a:latin typeface="Lub Dub Medium" panose="020B0603030403020204" pitchFamily="34" charset="0"/>
              </a:rPr>
              <a:t>High-sensitivity troponin</a:t>
            </a:r>
          </a:p>
          <a:p>
            <a:pPr marL="234950" indent="-234950">
              <a:buFont typeface="Arial" panose="020B0604020202020204" pitchFamily="34" charset="0"/>
              <a:buChar char="•"/>
            </a:pPr>
            <a:r>
              <a:rPr lang="en-US" sz="1600" dirty="0">
                <a:latin typeface="Lub Dub Medium" panose="020B0603030403020204" pitchFamily="34" charset="0"/>
              </a:rPr>
              <a:t>B-type natriuretic peptide</a:t>
            </a:r>
          </a:p>
        </p:txBody>
      </p:sp>
      <p:sp>
        <p:nvSpPr>
          <p:cNvPr id="11" name="Content Placeholder 2">
            <a:extLst>
              <a:ext uri="{FF2B5EF4-FFF2-40B4-BE49-F238E27FC236}">
                <a16:creationId xmlns:a16="http://schemas.microsoft.com/office/drawing/2014/main" id="{B9D33BB5-92E2-F8BF-8235-11E6C9B094FE}"/>
              </a:ext>
            </a:extLst>
          </p:cNvPr>
          <p:cNvSpPr txBox="1">
            <a:spLocks/>
          </p:cNvSpPr>
          <p:nvPr/>
        </p:nvSpPr>
        <p:spPr>
          <a:xfrm>
            <a:off x="4775886" y="1680973"/>
            <a:ext cx="3991231" cy="794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latin typeface="Lub Dub Heavy" panose="020B0903030403020204" pitchFamily="34" charset="0"/>
              </a:rPr>
              <a:t>CV Diagnostic Testing</a:t>
            </a:r>
          </a:p>
        </p:txBody>
      </p:sp>
      <p:sp>
        <p:nvSpPr>
          <p:cNvPr id="12" name="TextBox 11">
            <a:extLst>
              <a:ext uri="{FF2B5EF4-FFF2-40B4-BE49-F238E27FC236}">
                <a16:creationId xmlns:a16="http://schemas.microsoft.com/office/drawing/2014/main" id="{6BD9BF2F-BCF7-C62B-142C-2E52E7FED940}"/>
              </a:ext>
            </a:extLst>
          </p:cNvPr>
          <p:cNvSpPr txBox="1"/>
          <p:nvPr/>
        </p:nvSpPr>
        <p:spPr>
          <a:xfrm>
            <a:off x="4238367" y="2237509"/>
            <a:ext cx="7030995" cy="3046988"/>
          </a:xfrm>
          <a:prstGeom prst="rect">
            <a:avLst/>
          </a:prstGeom>
          <a:noFill/>
        </p:spPr>
        <p:txBody>
          <a:bodyPr wrap="square" numCol="2" spcCol="91440">
            <a:spAutoFit/>
          </a:bodyPr>
          <a:lstStyle/>
          <a:p>
            <a:pPr marL="234950" indent="-234950">
              <a:buFont typeface="Arial" panose="020B0604020202020204" pitchFamily="34" charset="0"/>
              <a:buChar char="•"/>
            </a:pPr>
            <a:r>
              <a:rPr lang="en-US" sz="1600" dirty="0">
                <a:latin typeface="Lub Dub Medium" panose="020B0603030403020204" pitchFamily="34" charset="0"/>
              </a:rPr>
              <a:t>Inability to exercise</a:t>
            </a:r>
          </a:p>
          <a:p>
            <a:pPr marL="234950" indent="-234950">
              <a:buFont typeface="Arial" panose="020B0604020202020204" pitchFamily="34" charset="0"/>
              <a:buChar char="•"/>
            </a:pPr>
            <a:r>
              <a:rPr lang="en-US" sz="1600" dirty="0">
                <a:latin typeface="Lub Dub Medium" panose="020B0603030403020204" pitchFamily="34" charset="0"/>
              </a:rPr>
              <a:t>Angina with stress</a:t>
            </a:r>
          </a:p>
          <a:p>
            <a:pPr marL="234950" indent="-234950">
              <a:buFont typeface="Arial" panose="020B0604020202020204" pitchFamily="34" charset="0"/>
              <a:buChar char="•"/>
            </a:pPr>
            <a:r>
              <a:rPr lang="en-US" sz="1600" dirty="0">
                <a:latin typeface="Lub Dub Bold" panose="020B0803030403020204" pitchFamily="34" charset="0"/>
              </a:rPr>
              <a:t>ECG: </a:t>
            </a:r>
            <a:r>
              <a:rPr lang="en-US" sz="1600" dirty="0">
                <a:latin typeface="Lub Dub Condensed" panose="020B0506030403020204" pitchFamily="34" charset="0"/>
              </a:rPr>
              <a:t>LBBB, LVH, high resting HR</a:t>
            </a:r>
          </a:p>
          <a:p>
            <a:pPr marL="234950" indent="-234950">
              <a:buFont typeface="Arial" panose="020B0604020202020204" pitchFamily="34" charset="0"/>
              <a:buChar char="•"/>
            </a:pPr>
            <a:r>
              <a:rPr lang="en-US" sz="1600" dirty="0">
                <a:latin typeface="Lub Dub Bold" panose="020B0803030403020204" pitchFamily="34" charset="0"/>
              </a:rPr>
              <a:t>Echo: </a:t>
            </a:r>
            <a:r>
              <a:rPr lang="en-US" sz="1600" dirty="0">
                <a:latin typeface="Lub Dub Condensed" panose="020B0506030403020204" pitchFamily="34" charset="0"/>
              </a:rPr>
              <a:t>reduced LVEF, LVH</a:t>
            </a:r>
          </a:p>
          <a:p>
            <a:pPr marL="234950" indent="-234950">
              <a:buFont typeface="Arial" panose="020B0604020202020204" pitchFamily="34" charset="0"/>
              <a:buChar char="•"/>
            </a:pPr>
            <a:r>
              <a:rPr lang="en-US" sz="1600" dirty="0">
                <a:latin typeface="Lub Dub Bold" panose="020B0803030403020204" pitchFamily="34" charset="0"/>
              </a:rPr>
              <a:t>EST: </a:t>
            </a:r>
            <a:r>
              <a:rPr lang="en-US" sz="1600" dirty="0">
                <a:latin typeface="Lub Dub Condensed" panose="020B0506030403020204" pitchFamily="34" charset="0"/>
              </a:rPr>
              <a:t>high DTS, high resting HR, achieve HR &lt;85% predicted</a:t>
            </a:r>
          </a:p>
          <a:p>
            <a:pPr marL="234950" indent="-234950">
              <a:buFont typeface="Arial" panose="020B0604020202020204" pitchFamily="34" charset="0"/>
              <a:buChar char="•"/>
            </a:pPr>
            <a:r>
              <a:rPr lang="en-US" sz="1600" dirty="0">
                <a:latin typeface="Lub Dub Bold" panose="020B0803030403020204" pitchFamily="34" charset="0"/>
              </a:rPr>
              <a:t>Stress echo (exercise or dobutamine):</a:t>
            </a:r>
            <a:r>
              <a:rPr lang="en-US" sz="1600" dirty="0">
                <a:latin typeface="Lub Dub Condensed" panose="020B0506030403020204" pitchFamily="34" charset="0"/>
              </a:rPr>
              <a:t> high DTS, low exercise workload, peak rate-pressure product &lt; 15,000, CFR &lt; 2, no change or increase in LVESV; reduced LVEF, ischemic ECG changes with stress</a:t>
            </a:r>
          </a:p>
          <a:p>
            <a:pPr marL="234950" indent="-234950">
              <a:buFont typeface="Arial" panose="020B0604020202020204" pitchFamily="34" charset="0"/>
              <a:buChar char="•"/>
            </a:pPr>
            <a:r>
              <a:rPr lang="en-US" sz="1600" dirty="0">
                <a:latin typeface="Lub Dub Bold" panose="020B0803030403020204" pitchFamily="34" charset="0"/>
              </a:rPr>
              <a:t>SPECT/PET: </a:t>
            </a:r>
            <a:r>
              <a:rPr lang="en-US" sz="1600" dirty="0">
                <a:latin typeface="Lub Dub Condensed" panose="020B0506030403020204" pitchFamily="34" charset="0"/>
              </a:rPr>
              <a:t>% fixed myocardium (SPECT), TID with stress, reduced CFR, ischemic ECG changes with stress</a:t>
            </a:r>
          </a:p>
          <a:p>
            <a:pPr marL="234950" indent="-234950">
              <a:buFont typeface="Arial" panose="020B0604020202020204" pitchFamily="34" charset="0"/>
              <a:buChar char="•"/>
            </a:pPr>
            <a:r>
              <a:rPr lang="en-US" sz="1600" dirty="0">
                <a:latin typeface="Lub Dub Medium" panose="020B0603030403020204" pitchFamily="34" charset="0"/>
              </a:rPr>
              <a:t>Higher calcium score</a:t>
            </a:r>
          </a:p>
          <a:p>
            <a:pPr marL="234950" indent="-234950">
              <a:buFont typeface="Arial" panose="020B0604020202020204" pitchFamily="34" charset="0"/>
              <a:buChar char="•"/>
            </a:pPr>
            <a:r>
              <a:rPr lang="en-US" sz="1600" dirty="0">
                <a:latin typeface="Lub Dub Bold" panose="020B0803030403020204" pitchFamily="34" charset="0"/>
              </a:rPr>
              <a:t>CCTA:</a:t>
            </a:r>
            <a:r>
              <a:rPr lang="en-US" sz="1600" dirty="0">
                <a:latin typeface="Lub Dub Condensed" panose="020B0506030403020204" pitchFamily="34" charset="0"/>
              </a:rPr>
              <a:t> total plaque burden, high-risk plaque, reduced CT-fractional flow reserve</a:t>
            </a:r>
          </a:p>
          <a:p>
            <a:pPr marL="234950" indent="-234950">
              <a:buFont typeface="Arial" panose="020B0604020202020204" pitchFamily="34" charset="0"/>
              <a:buChar char="•"/>
            </a:pPr>
            <a:r>
              <a:rPr lang="en-US" sz="1600" dirty="0">
                <a:latin typeface="Lub Dub Bold" panose="020B0803030403020204" pitchFamily="34" charset="0"/>
              </a:rPr>
              <a:t>CMR: </a:t>
            </a:r>
            <a:r>
              <a:rPr lang="en-US" sz="1600" dirty="0">
                <a:latin typeface="Lub Dub Condensed" panose="020B0506030403020204" pitchFamily="34" charset="0"/>
              </a:rPr>
              <a:t>reduced LVEF and/or RVEF, LVH, scar or infarct, reduced myocardial perfusion reserve and blood flow at stress</a:t>
            </a:r>
          </a:p>
        </p:txBody>
      </p:sp>
      <p:sp>
        <p:nvSpPr>
          <p:cNvPr id="16" name="Oval 15">
            <a:extLst>
              <a:ext uri="{FF2B5EF4-FFF2-40B4-BE49-F238E27FC236}">
                <a16:creationId xmlns:a16="http://schemas.microsoft.com/office/drawing/2014/main" id="{246BC3E0-9C1D-F93A-8BC0-C337374230BA}"/>
              </a:ext>
              <a:ext uri="{C183D7F6-B498-43B3-948B-1728B52AA6E4}">
                <adec:decorative xmlns:adec="http://schemas.microsoft.com/office/drawing/2017/decorative" val="1"/>
              </a:ext>
            </a:extLst>
          </p:cNvPr>
          <p:cNvSpPr/>
          <p:nvPr/>
        </p:nvSpPr>
        <p:spPr>
          <a:xfrm>
            <a:off x="852617" y="1396315"/>
            <a:ext cx="815546" cy="815546"/>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6C3FE9D-45E8-7B04-F1E1-EE7154F63D25}"/>
              </a:ext>
              <a:ext uri="{C183D7F6-B498-43B3-948B-1728B52AA6E4}">
                <adec:decorative xmlns:adec="http://schemas.microsoft.com/office/drawing/2017/decorative" val="1"/>
              </a:ext>
            </a:extLst>
          </p:cNvPr>
          <p:cNvSpPr/>
          <p:nvPr/>
        </p:nvSpPr>
        <p:spPr>
          <a:xfrm>
            <a:off x="4155990" y="1400434"/>
            <a:ext cx="815546" cy="815546"/>
          </a:xfrm>
          <a:prstGeom prst="ellipse">
            <a:avLst/>
          </a:prstGeom>
          <a:solidFill>
            <a:srgbClr val="2F559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C4581624-7D49-A0FC-BDED-EEBE10AFBB12}"/>
              </a:ext>
            </a:extLst>
          </p:cNvPr>
          <p:cNvSpPr>
            <a:spLocks noGrp="1"/>
          </p:cNvSpPr>
          <p:nvPr>
            <p:ph type="body" sz="quarter" idx="13"/>
          </p:nvPr>
        </p:nvSpPr>
        <p:spPr>
          <a:xfrm>
            <a:off x="1222672" y="5429250"/>
            <a:ext cx="9746656" cy="926616"/>
          </a:xfrm>
        </p:spPr>
        <p:txBody>
          <a:bodyPr/>
          <a:lstStyle/>
          <a:p>
            <a:pPr algn="ctr"/>
            <a:r>
              <a:rPr lang="en-US" b="1" dirty="0"/>
              <a:t>Abbreviations</a:t>
            </a:r>
            <a:r>
              <a:rPr lang="en-US" dirty="0"/>
              <a:t>: AF indicates atrial fibrillation; CCD, chronic coronary disease; CCTA, coronary computed tomography angiography; CFR, coronary flow reserve; CKD, chronic kidney disease;  CMR, cardiovascular magnetic resonance; CT, computed tomography; DTS, Duke Treadmill Score; echo, echocardiogram; ECG, electrocardiogram; EST, exercise stress test; HR, heart rate; LBBB, left bundle branch block; LVEF, left ventricular ejection fraction; LVESV, left ventricular end systolic volume; LVH, left ventricular hypertrophy; MACE, major adverse cardiovascular event; PET, positron emission tomography; RVEF, right ventricular ejection fraction; SPECT, single-photon emission computed tomography; and TID, transient ischemic dilation.</a:t>
            </a:r>
          </a:p>
        </p:txBody>
      </p:sp>
      <p:sp>
        <p:nvSpPr>
          <p:cNvPr id="4" name="Slide Number Placeholder 3">
            <a:extLst>
              <a:ext uri="{FF2B5EF4-FFF2-40B4-BE49-F238E27FC236}">
                <a16:creationId xmlns:a16="http://schemas.microsoft.com/office/drawing/2014/main" id="{E8E5CFC5-A531-4024-C4AF-28160EC0D2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pic>
        <p:nvPicPr>
          <p:cNvPr id="13" name="Graphic 12">
            <a:extLst>
              <a:ext uri="{FF2B5EF4-FFF2-40B4-BE49-F238E27FC236}">
                <a16:creationId xmlns:a16="http://schemas.microsoft.com/office/drawing/2014/main" id="{87176307-F94C-7A46-D8B4-85860F7E2D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8675" y="1512075"/>
            <a:ext cx="650100" cy="650100"/>
          </a:xfrm>
          <a:prstGeom prst="rect">
            <a:avLst/>
          </a:prstGeom>
        </p:spPr>
      </p:pic>
      <p:pic>
        <p:nvPicPr>
          <p:cNvPr id="15" name="Graphic 14">
            <a:extLst>
              <a:ext uri="{FF2B5EF4-FFF2-40B4-BE49-F238E27FC236}">
                <a16:creationId xmlns:a16="http://schemas.microsoft.com/office/drawing/2014/main" id="{E79234A4-67C8-5AAD-AD17-D12355080A0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43375" y="1428750"/>
            <a:ext cx="828675" cy="828675"/>
          </a:xfrm>
          <a:prstGeom prst="rect">
            <a:avLst/>
          </a:prstGeom>
        </p:spPr>
      </p:pic>
    </p:spTree>
    <p:extLst>
      <p:ext uri="{BB962C8B-B14F-4D97-AF65-F5344CB8AC3E}">
        <p14:creationId xmlns:p14="http://schemas.microsoft.com/office/powerpoint/2010/main" val="362083363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2.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55DA03-3874-4E63-AD72-36EA0429E26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292e6601-2771-43db-a7cc-8f168ee0517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31181</TotalTime>
  <Words>6631</Words>
  <Application>Microsoft Office PowerPoint</Application>
  <PresentationFormat>Widescreen</PresentationFormat>
  <Paragraphs>754</Paragraphs>
  <Slides>45</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Lub Dub Bold</vt:lpstr>
      <vt:lpstr>Lub Dub Condensed</vt:lpstr>
      <vt:lpstr>Lub Dub Heavy</vt:lpstr>
      <vt:lpstr>Lub Dub Light</vt:lpstr>
      <vt:lpstr>Lub Dub Medium</vt:lpstr>
      <vt:lpstr>2_Office Theme</vt:lpstr>
      <vt:lpstr>Clinical Update</vt:lpstr>
      <vt:lpstr>Table 1.  Applying Class of Recommendation and Level of Evidence to Clinical Strategies, Interventions, Treatments, or Diagnostic Testing in Patient Care (Updated May 2019)* </vt:lpstr>
      <vt:lpstr>Chronic Coronary Disease</vt:lpstr>
      <vt:lpstr>Epidemiology</vt:lpstr>
      <vt:lpstr>Prevalence of CCD in 2020 </vt:lpstr>
      <vt:lpstr>Evaluation of CCD</vt:lpstr>
      <vt:lpstr>Risk Stratification and Relationship to Treatment Selection in Patents with CCD</vt:lpstr>
      <vt:lpstr>Features Associated with a Higher Risk of MACE in CCD</vt:lpstr>
      <vt:lpstr>Features Associated with a Higher Risk of MACE in CCD</vt:lpstr>
      <vt:lpstr>General Approach to CCD Treatment Decisions</vt:lpstr>
      <vt:lpstr>Patient Education and Shared Decision Making</vt:lpstr>
      <vt:lpstr>Social Determinants of Health*</vt:lpstr>
      <vt:lpstr>Nutrition for a Healthy Heart</vt:lpstr>
      <vt:lpstr>Screen and Treat Mental Health Conditions</vt:lpstr>
      <vt:lpstr>Tobacco Cessation</vt:lpstr>
      <vt:lpstr>Alcohol and Substance Use in Patients with CCD</vt:lpstr>
      <vt:lpstr>Counsel about Sexual Health</vt:lpstr>
      <vt:lpstr>Chronic Coronary Disease: Lipid management</vt:lpstr>
      <vt:lpstr>Chronic Coronary Disease: BP Management</vt:lpstr>
      <vt:lpstr>Chronic Coronary Disease: SGLT2 and GLP-1</vt:lpstr>
      <vt:lpstr>Weight management in Patients with CCD</vt:lpstr>
      <vt:lpstr>Cardiac Rehabilitation programs</vt:lpstr>
      <vt:lpstr>Environmental Exposure</vt:lpstr>
      <vt:lpstr>Recommendations for Antiplatelet therapy without OAC</vt:lpstr>
      <vt:lpstr>Recommendations for Antiplatelet therapy with OAC</vt:lpstr>
      <vt:lpstr>Recommended Duration of Antiplatelet Therapy*†</vt:lpstr>
      <vt:lpstr>Recommendations for Beta-Blockers</vt:lpstr>
      <vt:lpstr>Recommendations for  Renin-Angiotensin-Aldosterone Inhibitors</vt:lpstr>
      <vt:lpstr>Immunizations in Patients with CCD</vt:lpstr>
      <vt:lpstr>Medical Therapy For Angina in patients with CCD </vt:lpstr>
      <vt:lpstr>Revascularization in CCD</vt:lpstr>
      <vt:lpstr>Revascularization: PCI Versus CABG</vt:lpstr>
      <vt:lpstr>Special Populations: Spontaneous Coronary Artery Dissection</vt:lpstr>
      <vt:lpstr>Special Populations: Nonobstructive Coronary Arteries and Microvascular Angina</vt:lpstr>
      <vt:lpstr>Special Populations with CCD:  Young Adults and Cancer</vt:lpstr>
      <vt:lpstr>Special Populations with CCD: Women, Including Pregnancy and Postmenopausal Hormone Therapy </vt:lpstr>
      <vt:lpstr>Special Populations: Older Adults with Chronic Coronary Disease</vt:lpstr>
      <vt:lpstr>Special Populations: Chronic Kidney Disease and CCD</vt:lpstr>
      <vt:lpstr>Recommendations for HIV and Autoimmune Disorders in CCD</vt:lpstr>
      <vt:lpstr>Cardiac Allograft Vasculopathy in Heart Transplant Recipients</vt:lpstr>
      <vt:lpstr>Follow-Up Plan and Testing in Stable Patients With CCD</vt:lpstr>
      <vt:lpstr>Cost and Value Considerations</vt:lpstr>
      <vt:lpstr>Top 10*</vt:lpstr>
      <vt:lpstr>Evidence Gaps and Areas of Future Research Needs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ADAPTED FROM: 2023 AHA/ACC Guideline for Chronic Coronary Disease</dc:title>
  <dc:creator>Gwendolyn Reyna</dc:creator>
  <cp:lastModifiedBy>Judy Bezanson</cp:lastModifiedBy>
  <cp:revision>33</cp:revision>
  <dcterms:created xsi:type="dcterms:W3CDTF">2023-03-14T11:56:10Z</dcterms:created>
  <dcterms:modified xsi:type="dcterms:W3CDTF">2023-07-18T16:41:49Z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