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319" r:id="rId2"/>
    <p:sldId id="329" r:id="rId3"/>
    <p:sldId id="330" r:id="rId4"/>
    <p:sldId id="331" r:id="rId5"/>
    <p:sldId id="323" r:id="rId6"/>
    <p:sldId id="333" r:id="rId7"/>
    <p:sldId id="334" r:id="rId8"/>
    <p:sldId id="335" r:id="rId9"/>
    <p:sldId id="336" r:id="rId10"/>
    <p:sldId id="332"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E21"/>
    <a:srgbClr val="BF0E1A"/>
    <a:srgbClr val="6E6F72"/>
    <a:srgbClr val="AF001A"/>
    <a:srgbClr val="D200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98" autoAdjust="0"/>
    <p:restoredTop sz="89487" autoAdjust="0"/>
  </p:normalViewPr>
  <p:slideViewPr>
    <p:cSldViewPr snapToGrid="0" snapToObjects="1">
      <p:cViewPr varScale="1">
        <p:scale>
          <a:sx n="112" d="100"/>
          <a:sy n="112" d="100"/>
        </p:scale>
        <p:origin x="120" y="2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907-4E48-E44D-B414-B3940277BFC9}" type="datetimeFigureOut">
              <a:rPr lang="en-US" smtClean="0"/>
              <a:t>9/27/2018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A28A5-AC30-624D-BBB7-50F85861052A}" type="slidenum">
              <a:rPr lang="en-US" smtClean="0"/>
              <a:t>‹#›</a:t>
            </a:fld>
            <a:endParaRPr lang="en-US"/>
          </a:p>
        </p:txBody>
      </p:sp>
    </p:spTree>
    <p:extLst>
      <p:ext uri="{BB962C8B-B14F-4D97-AF65-F5344CB8AC3E}">
        <p14:creationId xmlns:p14="http://schemas.microsoft.com/office/powerpoint/2010/main" val="166656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A28A5-AC30-624D-BBB7-50F85861052A}" type="slidenum">
              <a:rPr lang="en-US" smtClean="0"/>
              <a:t>4</a:t>
            </a:fld>
            <a:endParaRPr lang="en-US"/>
          </a:p>
        </p:txBody>
      </p:sp>
    </p:spTree>
    <p:extLst>
      <p:ext uri="{BB962C8B-B14F-4D97-AF65-F5344CB8AC3E}">
        <p14:creationId xmlns:p14="http://schemas.microsoft.com/office/powerpoint/2010/main" val="30038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A28A5-AC30-624D-BBB7-50F85861052A}" type="slidenum">
              <a:rPr lang="en-US" smtClean="0"/>
              <a:t>10</a:t>
            </a:fld>
            <a:endParaRPr lang="en-US"/>
          </a:p>
        </p:txBody>
      </p:sp>
    </p:spTree>
    <p:extLst>
      <p:ext uri="{BB962C8B-B14F-4D97-AF65-F5344CB8AC3E}">
        <p14:creationId xmlns:p14="http://schemas.microsoft.com/office/powerpoint/2010/main" val="3609991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Rehab-Webinar-PPT-V3-Slides_Main-Blank.png">
            <a:extLst>
              <a:ext uri="{FF2B5EF4-FFF2-40B4-BE49-F238E27FC236}">
                <a16:creationId xmlns:a16="http://schemas.microsoft.com/office/drawing/2014/main" id="{FD6B2AD0-858B-44E9-9BDC-3E5508415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1358"/>
          </a:xfrm>
          <a:prstGeom prst="rect">
            <a:avLst/>
          </a:prstGeom>
        </p:spPr>
      </p:pic>
      <p:sp>
        <p:nvSpPr>
          <p:cNvPr id="2" name="Title 1">
            <a:extLst>
              <a:ext uri="{FF2B5EF4-FFF2-40B4-BE49-F238E27FC236}">
                <a16:creationId xmlns:a16="http://schemas.microsoft.com/office/drawing/2014/main" id="{941EAC25-D33A-4269-9CCE-F2C3BFD0DA75}"/>
              </a:ext>
            </a:extLst>
          </p:cNvPr>
          <p:cNvSpPr>
            <a:spLocks noGrp="1"/>
          </p:cNvSpPr>
          <p:nvPr>
            <p:ph type="ctrTitle" hasCustomPrompt="1"/>
          </p:nvPr>
        </p:nvSpPr>
        <p:spPr>
          <a:xfrm>
            <a:off x="232229" y="1633288"/>
            <a:ext cx="4955068" cy="662685"/>
          </a:xfrm>
        </p:spPr>
        <p:txBody>
          <a:bodyPr anchor="b">
            <a:normAutofit/>
          </a:bodyPr>
          <a:lstStyle>
            <a:lvl1pPr marL="0" algn="l" defTabSz="457200" rtl="0" eaLnBrk="1" latinLnBrk="0" hangingPunct="1">
              <a:defRPr lang="en-US" sz="2200" kern="1200" dirty="0">
                <a:solidFill>
                  <a:srgbClr val="6E6F72"/>
                </a:solidFill>
                <a:latin typeface="Lub Dub Light"/>
                <a:ea typeface="+mn-ea"/>
                <a:cs typeface="Lub Dub Light"/>
              </a:defRPr>
            </a:lvl1pPr>
          </a:lstStyle>
          <a:p>
            <a:r>
              <a:rPr lang="en-US" dirty="0"/>
              <a:t>CLICK TO EDIT MASTER TITLE STYLE</a:t>
            </a:r>
          </a:p>
        </p:txBody>
      </p:sp>
      <p:sp>
        <p:nvSpPr>
          <p:cNvPr id="3" name="Subtitle 2">
            <a:extLst>
              <a:ext uri="{FF2B5EF4-FFF2-40B4-BE49-F238E27FC236}">
                <a16:creationId xmlns:a16="http://schemas.microsoft.com/office/drawing/2014/main" id="{06395424-4720-449B-8F71-FEDFABAF48E3}"/>
              </a:ext>
            </a:extLst>
          </p:cNvPr>
          <p:cNvSpPr>
            <a:spLocks noGrp="1"/>
          </p:cNvSpPr>
          <p:nvPr>
            <p:ph type="subTitle" idx="1" hasCustomPrompt="1"/>
          </p:nvPr>
        </p:nvSpPr>
        <p:spPr>
          <a:xfrm>
            <a:off x="232229" y="2377185"/>
            <a:ext cx="4955068" cy="1241425"/>
          </a:xfrm>
        </p:spPr>
        <p:txBody>
          <a:bodyPr>
            <a:normAutofit/>
          </a:bodyPr>
          <a:lstStyle>
            <a:lvl1pPr marL="0" indent="0" algn="l" defTabSz="457200" rtl="0" eaLnBrk="1" latinLnBrk="0" hangingPunct="1">
              <a:spcBef>
                <a:spcPts val="600"/>
              </a:spcBef>
              <a:buNone/>
              <a:defRPr lang="en-US" sz="3300" b="1" kern="1200" dirty="0">
                <a:solidFill>
                  <a:srgbClr val="BF0E1A"/>
                </a:solidFill>
                <a:latin typeface="Lub Dub Medium"/>
                <a:ea typeface="+mn-ea"/>
                <a:cs typeface="Lub Dub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199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_Content">
    <p:spTree>
      <p:nvGrpSpPr>
        <p:cNvPr id="1" name=""/>
        <p:cNvGrpSpPr/>
        <p:nvPr/>
      </p:nvGrpSpPr>
      <p:grpSpPr>
        <a:xfrm>
          <a:off x="0" y="0"/>
          <a:ext cx="0" cy="0"/>
          <a:chOff x="0" y="0"/>
          <a:chExt cx="0" cy="0"/>
        </a:xfrm>
      </p:grpSpPr>
      <p:pic>
        <p:nvPicPr>
          <p:cNvPr id="7" name="Picture 6" descr="Rehab-Webinar-PPT-V3-Slides_Header1-Blank.png">
            <a:extLst>
              <a:ext uri="{FF2B5EF4-FFF2-40B4-BE49-F238E27FC236}">
                <a16:creationId xmlns:a16="http://schemas.microsoft.com/office/drawing/2014/main" id="{BF134E3E-5370-4D83-8E41-A8503EB79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8" y="0"/>
            <a:ext cx="9137232" cy="5143500"/>
          </a:xfrm>
          <a:prstGeom prst="rect">
            <a:avLst/>
          </a:prstGeom>
        </p:spPr>
      </p:pic>
      <p:sp>
        <p:nvSpPr>
          <p:cNvPr id="12" name="Text Placeholder 11">
            <a:extLst>
              <a:ext uri="{FF2B5EF4-FFF2-40B4-BE49-F238E27FC236}">
                <a16:creationId xmlns:a16="http://schemas.microsoft.com/office/drawing/2014/main" id="{671D3242-4F15-44DC-BC80-896DBB3DDB3C}"/>
              </a:ext>
            </a:extLst>
          </p:cNvPr>
          <p:cNvSpPr>
            <a:spLocks noGrp="1"/>
          </p:cNvSpPr>
          <p:nvPr>
            <p:ph type="body" sz="quarter" idx="13" hasCustomPrompt="1"/>
          </p:nvPr>
        </p:nvSpPr>
        <p:spPr>
          <a:xfrm>
            <a:off x="3142167" y="252568"/>
            <a:ext cx="5832475" cy="327462"/>
          </a:xfrm>
        </p:spPr>
        <p:txBody>
          <a:bodyPr anchor="ctr"/>
          <a:lstStyle>
            <a:lvl1pPr marL="0" indent="0" algn="r">
              <a:buNone/>
              <a:defRPr lang="en-US" sz="1400" b="1" kern="1200" dirty="0" smtClean="0">
                <a:solidFill>
                  <a:schemeClr val="bg1"/>
                </a:solidFill>
                <a:latin typeface="Lub Dub Medium"/>
                <a:ea typeface="+mn-ea"/>
                <a:cs typeface="Lub Dub Medium"/>
              </a:defRPr>
            </a:lvl1pPr>
          </a:lstStyle>
          <a:p>
            <a:pPr lvl="0"/>
            <a:r>
              <a:rPr lang="en-US" dirty="0"/>
              <a:t>SECTION TITLE</a:t>
            </a:r>
          </a:p>
        </p:txBody>
      </p:sp>
      <p:sp>
        <p:nvSpPr>
          <p:cNvPr id="2" name="Title 1">
            <a:extLst>
              <a:ext uri="{FF2B5EF4-FFF2-40B4-BE49-F238E27FC236}">
                <a16:creationId xmlns:a16="http://schemas.microsoft.com/office/drawing/2014/main" id="{C6826847-366D-4988-94C8-558FF37B21C6}"/>
              </a:ext>
            </a:extLst>
          </p:cNvPr>
          <p:cNvSpPr>
            <a:spLocks noGrp="1"/>
          </p:cNvSpPr>
          <p:nvPr>
            <p:ph type="title" hasCustomPrompt="1"/>
          </p:nvPr>
        </p:nvSpPr>
        <p:spPr>
          <a:xfrm>
            <a:off x="628650" y="1145585"/>
            <a:ext cx="7886700" cy="388196"/>
          </a:xfrm>
        </p:spPr>
        <p:txBody>
          <a:bodyPr>
            <a:normAutofit/>
          </a:bodyPr>
          <a:lstStyle>
            <a:lvl1pPr marL="0" algn="ctr" defTabSz="457200" rtl="0" eaLnBrk="1" latinLnBrk="0" hangingPunct="1">
              <a:defRPr lang="en-US" sz="2000" b="1" kern="1200" dirty="0">
                <a:solidFill>
                  <a:srgbClr val="BF0E1A"/>
                </a:solidFill>
                <a:latin typeface="Lub Dub Medium"/>
                <a:ea typeface="+mn-ea"/>
                <a:cs typeface="Lub Dub Medium"/>
              </a:defRPr>
            </a:lvl1pPr>
          </a:lstStyle>
          <a:p>
            <a:r>
              <a:rPr lang="en-US" dirty="0"/>
              <a:t>CLICK TO EDIT MASTER TITLE STYLE</a:t>
            </a:r>
          </a:p>
        </p:txBody>
      </p:sp>
      <p:sp>
        <p:nvSpPr>
          <p:cNvPr id="3" name="Content Placeholder 2">
            <a:extLst>
              <a:ext uri="{FF2B5EF4-FFF2-40B4-BE49-F238E27FC236}">
                <a16:creationId xmlns:a16="http://schemas.microsoft.com/office/drawing/2014/main" id="{FC5BA045-99C8-48AB-84CE-6098FD871BA2}"/>
              </a:ext>
            </a:extLst>
          </p:cNvPr>
          <p:cNvSpPr>
            <a:spLocks noGrp="1"/>
          </p:cNvSpPr>
          <p:nvPr>
            <p:ph idx="1"/>
          </p:nvPr>
        </p:nvSpPr>
        <p:spPr>
          <a:xfrm>
            <a:off x="628650" y="1709160"/>
            <a:ext cx="7886700" cy="2931206"/>
          </a:xfrm>
        </p:spPr>
        <p:txBody>
          <a:bodyPr>
            <a:noAutofit/>
          </a:bodyPr>
          <a:lstStyle>
            <a:lvl1pPr>
              <a:buClr>
                <a:srgbClr val="BF0E21"/>
              </a:buClr>
              <a:defRPr sz="2000">
                <a:latin typeface="Lub Dub Medium" panose="020B0603030403020204" pitchFamily="34" charset="0"/>
              </a:defRPr>
            </a:lvl1pPr>
            <a:lvl2pPr marL="685800" indent="-228600">
              <a:buClr>
                <a:schemeClr val="tx1"/>
              </a:buClr>
              <a:buFont typeface="Calibri" panose="020F0502020204030204" pitchFamily="34" charset="0"/>
              <a:buChar char="‒"/>
              <a:defRPr sz="1800">
                <a:latin typeface="Lub Dub Medium" panose="020B0603030403020204" pitchFamily="34" charset="0"/>
              </a:defRPr>
            </a:lvl2pPr>
            <a:lvl3pPr marL="1143000" indent="-228600">
              <a:buClr>
                <a:srgbClr val="6E6F72"/>
              </a:buClr>
              <a:buFont typeface="Wingdings 3" panose="05040102010807070707" pitchFamily="18" charset="2"/>
              <a:buChar char="}"/>
              <a:defRPr sz="1600">
                <a:latin typeface="Lub Dub Medium" panose="020B0603030403020204" pitchFamily="34" charset="0"/>
              </a:defRPr>
            </a:lvl3pPr>
            <a:lvl4pPr>
              <a:defRPr sz="1400">
                <a:latin typeface="Lub Dub Medium" panose="020B0603030403020204" pitchFamily="34" charset="0"/>
              </a:defRPr>
            </a:lvl4pPr>
            <a:lvl5pPr marL="2057400" indent="-228600">
              <a:buClr>
                <a:srgbClr val="6E6F72"/>
              </a:buClr>
              <a:buFont typeface="Lub Dub Medium" panose="020B0603030403020204" pitchFamily="34" charset="0"/>
              <a:buChar char="−"/>
              <a:defRPr sz="1400">
                <a:latin typeface="Lub Dub Medium" panose="020B06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6522E1-1526-4268-9AA1-7A3BD2874E72}"/>
              </a:ext>
            </a:extLst>
          </p:cNvPr>
          <p:cNvSpPr>
            <a:spLocks noGrp="1"/>
          </p:cNvSpPr>
          <p:nvPr>
            <p:ph type="sldNum" sz="quarter" idx="12"/>
          </p:nvPr>
        </p:nvSpPr>
        <p:spPr>
          <a:xfrm>
            <a:off x="102550" y="4767263"/>
            <a:ext cx="338582" cy="274637"/>
          </a:xfrm>
        </p:spPr>
        <p:txBody>
          <a:bodyPr/>
          <a:lstStyle>
            <a:lvl1pPr>
              <a:defRPr sz="800">
                <a:latin typeface="Lub Dub Medium" panose="020B0603030403020204" pitchFamily="34" charset="0"/>
              </a:defRPr>
            </a:lvl1pPr>
          </a:lstStyle>
          <a:p>
            <a:fld id="{55922AB6-AEC9-4F3D-B6C5-E7DB47297A6B}" type="slidenum">
              <a:rPr lang="en-US" smtClean="0"/>
              <a:pPr/>
              <a:t>‹#›</a:t>
            </a:fld>
            <a:endParaRPr lang="en-US" dirty="0"/>
          </a:p>
        </p:txBody>
      </p:sp>
    </p:spTree>
    <p:extLst>
      <p:ext uri="{BB962C8B-B14F-4D97-AF65-F5344CB8AC3E}">
        <p14:creationId xmlns:p14="http://schemas.microsoft.com/office/powerpoint/2010/main" val="7938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_2 Columns">
    <p:spTree>
      <p:nvGrpSpPr>
        <p:cNvPr id="1" name=""/>
        <p:cNvGrpSpPr/>
        <p:nvPr/>
      </p:nvGrpSpPr>
      <p:grpSpPr>
        <a:xfrm>
          <a:off x="0" y="0"/>
          <a:ext cx="0" cy="0"/>
          <a:chOff x="0" y="0"/>
          <a:chExt cx="0" cy="0"/>
        </a:xfrm>
      </p:grpSpPr>
      <p:pic>
        <p:nvPicPr>
          <p:cNvPr id="7" name="Picture 6" descr="Rehab-Webinar-PPT-V3-Slides_Header1-Blank.png">
            <a:extLst>
              <a:ext uri="{FF2B5EF4-FFF2-40B4-BE49-F238E27FC236}">
                <a16:creationId xmlns:a16="http://schemas.microsoft.com/office/drawing/2014/main" id="{BF134E3E-5370-4D83-8E41-A8503EB79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8" y="0"/>
            <a:ext cx="9137232" cy="5143500"/>
          </a:xfrm>
          <a:prstGeom prst="rect">
            <a:avLst/>
          </a:prstGeom>
        </p:spPr>
      </p:pic>
      <p:sp>
        <p:nvSpPr>
          <p:cNvPr id="9" name="Content Placeholder 2">
            <a:extLst>
              <a:ext uri="{FF2B5EF4-FFF2-40B4-BE49-F238E27FC236}">
                <a16:creationId xmlns:a16="http://schemas.microsoft.com/office/drawing/2014/main" id="{FB038322-DF65-44BC-87CE-08DABDA96917}"/>
              </a:ext>
            </a:extLst>
          </p:cNvPr>
          <p:cNvSpPr>
            <a:spLocks noGrp="1"/>
          </p:cNvSpPr>
          <p:nvPr>
            <p:ph idx="15"/>
          </p:nvPr>
        </p:nvSpPr>
        <p:spPr>
          <a:xfrm>
            <a:off x="4674549" y="1709160"/>
            <a:ext cx="4093435" cy="2931206"/>
          </a:xfrm>
        </p:spPr>
        <p:txBody>
          <a:bodyPr>
            <a:noAutofit/>
          </a:bodyPr>
          <a:lstStyle>
            <a:lvl1pPr>
              <a:buClr>
                <a:srgbClr val="BF0E21"/>
              </a:buClr>
              <a:defRPr sz="1600">
                <a:latin typeface="Lub Dub Medium" panose="020B0603030403020204" pitchFamily="34" charset="0"/>
              </a:defRPr>
            </a:lvl1pPr>
            <a:lvl2pPr marL="685800" indent="-228600">
              <a:buClr>
                <a:schemeClr val="tx1"/>
              </a:buClr>
              <a:buFont typeface="Calibri" panose="020F0502020204030204" pitchFamily="34" charset="0"/>
              <a:buChar char="‒"/>
              <a:defRPr sz="1400">
                <a:latin typeface="Lub Dub Medium" panose="020B0603030403020204" pitchFamily="34" charset="0"/>
              </a:defRPr>
            </a:lvl2pPr>
            <a:lvl3pPr marL="1143000" indent="-228600">
              <a:buClr>
                <a:srgbClr val="6E6F72"/>
              </a:buClr>
              <a:buFont typeface="Wingdings 3" panose="05040102010807070707" pitchFamily="18" charset="2"/>
              <a:buChar char="}"/>
              <a:defRPr sz="1200">
                <a:latin typeface="Lub Dub Medium" panose="020B0603030403020204" pitchFamily="34" charset="0"/>
              </a:defRPr>
            </a:lvl3pPr>
            <a:lvl4pPr>
              <a:defRPr sz="1100">
                <a:latin typeface="Lub Dub Medium" panose="020B0603030403020204" pitchFamily="34" charset="0"/>
              </a:defRPr>
            </a:lvl4pPr>
            <a:lvl5pPr marL="2057400" indent="-228600">
              <a:buClr>
                <a:srgbClr val="6E6F72"/>
              </a:buClr>
              <a:buFont typeface="Lub Dub Medium" panose="020B0603030403020204" pitchFamily="34" charset="0"/>
              <a:buChar char="−"/>
              <a:defRPr sz="1100">
                <a:latin typeface="Lub Dub Medium" panose="020B06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671D3242-4F15-44DC-BC80-896DBB3DDB3C}"/>
              </a:ext>
            </a:extLst>
          </p:cNvPr>
          <p:cNvSpPr>
            <a:spLocks noGrp="1"/>
          </p:cNvSpPr>
          <p:nvPr>
            <p:ph type="body" sz="quarter" idx="13" hasCustomPrompt="1"/>
          </p:nvPr>
        </p:nvSpPr>
        <p:spPr>
          <a:xfrm>
            <a:off x="3142167" y="252568"/>
            <a:ext cx="5832475" cy="327462"/>
          </a:xfrm>
        </p:spPr>
        <p:txBody>
          <a:bodyPr anchor="ctr"/>
          <a:lstStyle>
            <a:lvl1pPr marL="0" indent="0" algn="r">
              <a:buNone/>
              <a:defRPr lang="en-US" sz="1400" b="1" kern="1200" dirty="0" smtClean="0">
                <a:solidFill>
                  <a:schemeClr val="bg1"/>
                </a:solidFill>
                <a:latin typeface="Lub Dub Medium"/>
                <a:ea typeface="+mn-ea"/>
                <a:cs typeface="Lub Dub Medium"/>
              </a:defRPr>
            </a:lvl1pPr>
          </a:lstStyle>
          <a:p>
            <a:pPr lvl="0"/>
            <a:r>
              <a:rPr lang="en-US" dirty="0"/>
              <a:t>SECTION TITLE</a:t>
            </a:r>
          </a:p>
        </p:txBody>
      </p:sp>
      <p:sp>
        <p:nvSpPr>
          <p:cNvPr id="2" name="Title 1">
            <a:extLst>
              <a:ext uri="{FF2B5EF4-FFF2-40B4-BE49-F238E27FC236}">
                <a16:creationId xmlns:a16="http://schemas.microsoft.com/office/drawing/2014/main" id="{C6826847-366D-4988-94C8-558FF37B21C6}"/>
              </a:ext>
            </a:extLst>
          </p:cNvPr>
          <p:cNvSpPr>
            <a:spLocks noGrp="1"/>
          </p:cNvSpPr>
          <p:nvPr>
            <p:ph type="title" hasCustomPrompt="1"/>
          </p:nvPr>
        </p:nvSpPr>
        <p:spPr>
          <a:xfrm>
            <a:off x="628650" y="1145585"/>
            <a:ext cx="7886700" cy="388196"/>
          </a:xfrm>
        </p:spPr>
        <p:txBody>
          <a:bodyPr>
            <a:normAutofit/>
          </a:bodyPr>
          <a:lstStyle>
            <a:lvl1pPr marL="0" algn="ctr" defTabSz="457200" rtl="0" eaLnBrk="1" latinLnBrk="0" hangingPunct="1">
              <a:defRPr lang="en-US" sz="2000" b="1" kern="1200" dirty="0">
                <a:solidFill>
                  <a:srgbClr val="BF0E1A"/>
                </a:solidFill>
                <a:latin typeface="Lub Dub Medium"/>
                <a:ea typeface="+mn-ea"/>
                <a:cs typeface="Lub Dub Medium"/>
              </a:defRPr>
            </a:lvl1pPr>
          </a:lstStyle>
          <a:p>
            <a:r>
              <a:rPr lang="en-US" dirty="0"/>
              <a:t>CLICK TO EDIT MASTER TITLE STYLE</a:t>
            </a:r>
          </a:p>
        </p:txBody>
      </p:sp>
      <p:sp>
        <p:nvSpPr>
          <p:cNvPr id="3" name="Content Placeholder 2">
            <a:extLst>
              <a:ext uri="{FF2B5EF4-FFF2-40B4-BE49-F238E27FC236}">
                <a16:creationId xmlns:a16="http://schemas.microsoft.com/office/drawing/2014/main" id="{FC5BA045-99C8-48AB-84CE-6098FD871BA2}"/>
              </a:ext>
            </a:extLst>
          </p:cNvPr>
          <p:cNvSpPr>
            <a:spLocks noGrp="1"/>
          </p:cNvSpPr>
          <p:nvPr>
            <p:ph idx="1"/>
          </p:nvPr>
        </p:nvSpPr>
        <p:spPr>
          <a:xfrm>
            <a:off x="376015" y="1709160"/>
            <a:ext cx="4093435" cy="2931206"/>
          </a:xfrm>
        </p:spPr>
        <p:txBody>
          <a:bodyPr>
            <a:noAutofit/>
          </a:bodyPr>
          <a:lstStyle>
            <a:lvl1pPr>
              <a:buClr>
                <a:srgbClr val="BF0E21"/>
              </a:buClr>
              <a:defRPr sz="1600">
                <a:latin typeface="Lub Dub Medium" panose="020B0603030403020204" pitchFamily="34" charset="0"/>
              </a:defRPr>
            </a:lvl1pPr>
            <a:lvl2pPr marL="685800" indent="-228600">
              <a:buClr>
                <a:schemeClr val="tx1"/>
              </a:buClr>
              <a:buFont typeface="Calibri" panose="020F0502020204030204" pitchFamily="34" charset="0"/>
              <a:buChar char="‒"/>
              <a:defRPr sz="1400">
                <a:latin typeface="Lub Dub Medium" panose="020B0603030403020204" pitchFamily="34" charset="0"/>
              </a:defRPr>
            </a:lvl2pPr>
            <a:lvl3pPr marL="1143000" indent="-228600">
              <a:buClr>
                <a:srgbClr val="6E6F72"/>
              </a:buClr>
              <a:buFont typeface="Wingdings 3" panose="05040102010807070707" pitchFamily="18" charset="2"/>
              <a:buChar char="}"/>
              <a:defRPr sz="1200">
                <a:latin typeface="Lub Dub Medium" panose="020B0603030403020204" pitchFamily="34" charset="0"/>
              </a:defRPr>
            </a:lvl3pPr>
            <a:lvl4pPr>
              <a:defRPr sz="1100">
                <a:latin typeface="Lub Dub Medium" panose="020B0603030403020204" pitchFamily="34" charset="0"/>
              </a:defRPr>
            </a:lvl4pPr>
            <a:lvl5pPr marL="2057400" indent="-228600">
              <a:buClr>
                <a:srgbClr val="6E6F72"/>
              </a:buClr>
              <a:buFont typeface="Lub Dub Medium" panose="020B0603030403020204" pitchFamily="34" charset="0"/>
              <a:buChar char="−"/>
              <a:defRPr sz="1100">
                <a:latin typeface="Lub Dub Medium" panose="020B06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6522E1-1526-4268-9AA1-7A3BD2874E72}"/>
              </a:ext>
            </a:extLst>
          </p:cNvPr>
          <p:cNvSpPr>
            <a:spLocks noGrp="1"/>
          </p:cNvSpPr>
          <p:nvPr>
            <p:ph type="sldNum" sz="quarter" idx="12"/>
          </p:nvPr>
        </p:nvSpPr>
        <p:spPr>
          <a:xfrm>
            <a:off x="102550" y="4767263"/>
            <a:ext cx="338582" cy="274637"/>
          </a:xfrm>
        </p:spPr>
        <p:txBody>
          <a:bodyPr/>
          <a:lstStyle>
            <a:lvl1pPr>
              <a:defRPr sz="800">
                <a:latin typeface="Lub Dub Medium" panose="020B0603030403020204" pitchFamily="34" charset="0"/>
              </a:defRPr>
            </a:lvl1pPr>
          </a:lstStyle>
          <a:p>
            <a:fld id="{55922AB6-AEC9-4F3D-B6C5-E7DB47297A6B}" type="slidenum">
              <a:rPr lang="en-US" smtClean="0"/>
              <a:pPr/>
              <a:t>‹#›</a:t>
            </a:fld>
            <a:endParaRPr lang="en-US" dirty="0"/>
          </a:p>
        </p:txBody>
      </p:sp>
    </p:spTree>
    <p:extLst>
      <p:ext uri="{BB962C8B-B14F-4D97-AF65-F5344CB8AC3E}">
        <p14:creationId xmlns:p14="http://schemas.microsoft.com/office/powerpoint/2010/main" val="125941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pic>
        <p:nvPicPr>
          <p:cNvPr id="8" name="Picture 7" descr="Rehab-Webinar-PPT-V3-Slides_Header3-Blank.png">
            <a:extLst>
              <a:ext uri="{FF2B5EF4-FFF2-40B4-BE49-F238E27FC236}">
                <a16:creationId xmlns:a16="http://schemas.microsoft.com/office/drawing/2014/main" id="{01400E47-2B6D-4C48-ABFB-DE3CFA678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039" cy="5143500"/>
          </a:xfrm>
          <a:prstGeom prst="rect">
            <a:avLst/>
          </a:prstGeom>
        </p:spPr>
      </p:pic>
      <p:sp>
        <p:nvSpPr>
          <p:cNvPr id="2" name="Title 1">
            <a:extLst>
              <a:ext uri="{FF2B5EF4-FFF2-40B4-BE49-F238E27FC236}">
                <a16:creationId xmlns:a16="http://schemas.microsoft.com/office/drawing/2014/main" id="{C6826847-366D-4988-94C8-558FF37B21C6}"/>
              </a:ext>
            </a:extLst>
          </p:cNvPr>
          <p:cNvSpPr>
            <a:spLocks noGrp="1"/>
          </p:cNvSpPr>
          <p:nvPr>
            <p:ph type="title" hasCustomPrompt="1"/>
          </p:nvPr>
        </p:nvSpPr>
        <p:spPr>
          <a:xfrm>
            <a:off x="628650" y="880666"/>
            <a:ext cx="7886700" cy="388196"/>
          </a:xfrm>
        </p:spPr>
        <p:txBody>
          <a:bodyPr>
            <a:normAutofit/>
          </a:bodyPr>
          <a:lstStyle>
            <a:lvl1pPr marL="0" algn="ctr" defTabSz="457200" rtl="0" eaLnBrk="1" latinLnBrk="0" hangingPunct="1">
              <a:defRPr lang="en-US" sz="2000" b="1" kern="1200" dirty="0">
                <a:solidFill>
                  <a:schemeClr val="bg1"/>
                </a:solidFill>
                <a:latin typeface="Lub Dub Medium"/>
                <a:ea typeface="+mn-ea"/>
                <a:cs typeface="Lub Dub Medium"/>
              </a:defRPr>
            </a:lvl1pPr>
          </a:lstStyle>
          <a:p>
            <a:r>
              <a:rPr lang="en-US" dirty="0"/>
              <a:t>CLICK TO EDIT MASTER TITLE STYLE</a:t>
            </a:r>
          </a:p>
        </p:txBody>
      </p:sp>
      <p:sp>
        <p:nvSpPr>
          <p:cNvPr id="3" name="Content Placeholder 2">
            <a:extLst>
              <a:ext uri="{FF2B5EF4-FFF2-40B4-BE49-F238E27FC236}">
                <a16:creationId xmlns:a16="http://schemas.microsoft.com/office/drawing/2014/main" id="{FC5BA045-99C8-48AB-84CE-6098FD871BA2}"/>
              </a:ext>
            </a:extLst>
          </p:cNvPr>
          <p:cNvSpPr>
            <a:spLocks noGrp="1"/>
          </p:cNvSpPr>
          <p:nvPr>
            <p:ph idx="1"/>
          </p:nvPr>
        </p:nvSpPr>
        <p:spPr>
          <a:xfrm>
            <a:off x="628650" y="1444241"/>
            <a:ext cx="7886700" cy="3323022"/>
          </a:xfrm>
        </p:spPr>
        <p:txBody>
          <a:bodyPr>
            <a:noAutofit/>
          </a:bodyPr>
          <a:lstStyle>
            <a:lvl1pPr>
              <a:buClr>
                <a:schemeClr val="bg1"/>
              </a:buClr>
              <a:defRPr sz="1800">
                <a:solidFill>
                  <a:schemeClr val="bg1"/>
                </a:solidFill>
                <a:latin typeface="Lub Dub Medium" panose="020B0603030403020204" pitchFamily="34" charset="0"/>
              </a:defRPr>
            </a:lvl1pPr>
            <a:lvl2pPr marL="685800" indent="-228600">
              <a:buClr>
                <a:schemeClr val="bg1"/>
              </a:buClr>
              <a:buFont typeface="Calibri" panose="020F0502020204030204" pitchFamily="34" charset="0"/>
              <a:buChar char="‒"/>
              <a:defRPr sz="1600">
                <a:solidFill>
                  <a:schemeClr val="bg1"/>
                </a:solidFill>
                <a:latin typeface="Lub Dub Medium" panose="020B0603030403020204" pitchFamily="34" charset="0"/>
              </a:defRPr>
            </a:lvl2pPr>
            <a:lvl3pPr marL="1143000" indent="-228600">
              <a:buClr>
                <a:schemeClr val="bg1"/>
              </a:buClr>
              <a:buFont typeface="Wingdings 3" panose="05040102010807070707" pitchFamily="18" charset="2"/>
              <a:buChar char="}"/>
              <a:defRPr sz="1400">
                <a:solidFill>
                  <a:schemeClr val="bg1"/>
                </a:solidFill>
                <a:latin typeface="Lub Dub Medium" panose="020B0603030403020204" pitchFamily="34" charset="0"/>
              </a:defRPr>
            </a:lvl3pPr>
            <a:lvl4pPr>
              <a:defRPr sz="1200">
                <a:solidFill>
                  <a:schemeClr val="bg1"/>
                </a:solidFill>
                <a:latin typeface="Lub Dub Medium" panose="020B0603030403020204" pitchFamily="34" charset="0"/>
              </a:defRPr>
            </a:lvl4pPr>
            <a:lvl5pPr marL="2057400" indent="-228600">
              <a:buClr>
                <a:schemeClr val="bg1"/>
              </a:buClr>
              <a:buFont typeface="Lub Dub Medium" panose="020B0603030403020204" pitchFamily="34" charset="0"/>
              <a:buChar char="−"/>
              <a:defRPr sz="1200">
                <a:solidFill>
                  <a:schemeClr val="bg1"/>
                </a:solidFill>
                <a:latin typeface="Lub Dub Medium" panose="020B06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6522E1-1526-4268-9AA1-7A3BD2874E72}"/>
              </a:ext>
            </a:extLst>
          </p:cNvPr>
          <p:cNvSpPr>
            <a:spLocks noGrp="1"/>
          </p:cNvSpPr>
          <p:nvPr>
            <p:ph type="sldNum" sz="quarter" idx="12"/>
          </p:nvPr>
        </p:nvSpPr>
        <p:spPr>
          <a:xfrm>
            <a:off x="8544" y="4767263"/>
            <a:ext cx="338582" cy="274637"/>
          </a:xfrm>
        </p:spPr>
        <p:txBody>
          <a:bodyPr/>
          <a:lstStyle>
            <a:lvl1pPr>
              <a:defRPr sz="800">
                <a:solidFill>
                  <a:schemeClr val="bg1"/>
                </a:solidFill>
                <a:latin typeface="Lub Dub Medium" panose="020B0603030403020204" pitchFamily="34" charset="0"/>
              </a:defRPr>
            </a:lvl1pPr>
          </a:lstStyle>
          <a:p>
            <a:fld id="{55922AB6-AEC9-4F3D-B6C5-E7DB47297A6B}" type="slidenum">
              <a:rPr lang="en-US" smtClean="0"/>
              <a:pPr/>
              <a:t>‹#›</a:t>
            </a:fld>
            <a:endParaRPr lang="en-US" dirty="0"/>
          </a:p>
        </p:txBody>
      </p:sp>
    </p:spTree>
    <p:extLst>
      <p:ext uri="{BB962C8B-B14F-4D97-AF65-F5344CB8AC3E}">
        <p14:creationId xmlns:p14="http://schemas.microsoft.com/office/powerpoint/2010/main" val="127905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6847-366D-4988-94C8-558FF37B21C6}"/>
              </a:ext>
            </a:extLst>
          </p:cNvPr>
          <p:cNvSpPr>
            <a:spLocks noGrp="1"/>
          </p:cNvSpPr>
          <p:nvPr>
            <p:ph type="title" hasCustomPrompt="1"/>
          </p:nvPr>
        </p:nvSpPr>
        <p:spPr>
          <a:xfrm>
            <a:off x="223684" y="2469736"/>
            <a:ext cx="3869752" cy="422424"/>
          </a:xfrm>
        </p:spPr>
        <p:txBody>
          <a:bodyPr>
            <a:noAutofit/>
          </a:bodyPr>
          <a:lstStyle>
            <a:lvl1pPr marL="0" algn="l" defTabSz="457200" rtl="0" eaLnBrk="1" latinLnBrk="0" hangingPunct="1">
              <a:defRPr lang="en-US" sz="2800" b="1" kern="1200" dirty="0">
                <a:solidFill>
                  <a:srgbClr val="BF0E21"/>
                </a:solidFill>
                <a:latin typeface="Lub Dub Medium"/>
                <a:ea typeface="+mn-ea"/>
                <a:cs typeface="Lub Dub Medium"/>
              </a:defRPr>
            </a:lvl1pPr>
          </a:lstStyle>
          <a:p>
            <a:r>
              <a:rPr lang="en-US" dirty="0"/>
              <a:t>Title 2</a:t>
            </a:r>
          </a:p>
        </p:txBody>
      </p:sp>
      <p:sp>
        <p:nvSpPr>
          <p:cNvPr id="6" name="Slide Number Placeholder 5">
            <a:extLst>
              <a:ext uri="{FF2B5EF4-FFF2-40B4-BE49-F238E27FC236}">
                <a16:creationId xmlns:a16="http://schemas.microsoft.com/office/drawing/2014/main" id="{556522E1-1526-4268-9AA1-7A3BD2874E72}"/>
              </a:ext>
            </a:extLst>
          </p:cNvPr>
          <p:cNvSpPr>
            <a:spLocks noGrp="1"/>
          </p:cNvSpPr>
          <p:nvPr>
            <p:ph type="sldNum" sz="quarter" idx="12"/>
          </p:nvPr>
        </p:nvSpPr>
        <p:spPr>
          <a:xfrm>
            <a:off x="102550" y="4767263"/>
            <a:ext cx="338582" cy="274637"/>
          </a:xfrm>
        </p:spPr>
        <p:txBody>
          <a:bodyPr/>
          <a:lstStyle>
            <a:lvl1pPr>
              <a:defRPr sz="800">
                <a:latin typeface="Lub Dub Medium" panose="020B0603030403020204" pitchFamily="34" charset="0"/>
              </a:defRPr>
            </a:lvl1pPr>
          </a:lstStyle>
          <a:p>
            <a:fld id="{55922AB6-AEC9-4F3D-B6C5-E7DB47297A6B}" type="slidenum">
              <a:rPr lang="en-US" smtClean="0"/>
              <a:pPr/>
              <a:t>‹#›</a:t>
            </a:fld>
            <a:endParaRPr lang="en-US" dirty="0"/>
          </a:p>
        </p:txBody>
      </p:sp>
      <p:sp>
        <p:nvSpPr>
          <p:cNvPr id="5" name="Content Placeholder 4">
            <a:extLst>
              <a:ext uri="{FF2B5EF4-FFF2-40B4-BE49-F238E27FC236}">
                <a16:creationId xmlns:a16="http://schemas.microsoft.com/office/drawing/2014/main" id="{AB3885D5-F8E9-47B7-A524-B1823B9906D1}"/>
              </a:ext>
            </a:extLst>
          </p:cNvPr>
          <p:cNvSpPr>
            <a:spLocks noGrp="1"/>
          </p:cNvSpPr>
          <p:nvPr>
            <p:ph sz="quarter" idx="13" hasCustomPrompt="1"/>
          </p:nvPr>
        </p:nvSpPr>
        <p:spPr>
          <a:xfrm>
            <a:off x="232229" y="2143714"/>
            <a:ext cx="3861207" cy="445662"/>
          </a:xfrm>
        </p:spPr>
        <p:txBody>
          <a:bodyPr>
            <a:normAutofit/>
          </a:bodyPr>
          <a:lstStyle>
            <a:lvl1pPr marL="0" indent="0" algn="l" defTabSz="457200" rtl="0" eaLnBrk="1" latinLnBrk="0" hangingPunct="1">
              <a:lnSpc>
                <a:spcPct val="90000"/>
              </a:lnSpc>
              <a:spcBef>
                <a:spcPct val="0"/>
              </a:spcBef>
              <a:buNone/>
              <a:defRPr lang="en-US" sz="2200" kern="1200" dirty="0" smtClean="0">
                <a:solidFill>
                  <a:srgbClr val="6E6F72"/>
                </a:solidFill>
                <a:latin typeface="Lub Dub Light"/>
                <a:ea typeface="+mn-ea"/>
                <a:cs typeface="Lub Dub Light"/>
              </a:defRPr>
            </a:lvl1pPr>
            <a:lvl2pPr marL="457200" indent="0">
              <a:buNone/>
              <a:defRPr/>
            </a:lvl2pPr>
          </a:lstStyle>
          <a:p>
            <a:pPr lvl="0"/>
            <a:r>
              <a:rPr lang="en-US" dirty="0"/>
              <a:t>TITLE 1</a:t>
            </a:r>
          </a:p>
        </p:txBody>
      </p:sp>
    </p:spTree>
    <p:extLst>
      <p:ext uri="{BB962C8B-B14F-4D97-AF65-F5344CB8AC3E}">
        <p14:creationId xmlns:p14="http://schemas.microsoft.com/office/powerpoint/2010/main" val="366361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_w/Kindred Logo">
    <p:spTree>
      <p:nvGrpSpPr>
        <p:cNvPr id="1" name=""/>
        <p:cNvGrpSpPr/>
        <p:nvPr/>
      </p:nvGrpSpPr>
      <p:grpSpPr>
        <a:xfrm>
          <a:off x="0" y="0"/>
          <a:ext cx="0" cy="0"/>
          <a:chOff x="0" y="0"/>
          <a:chExt cx="0" cy="0"/>
        </a:xfrm>
      </p:grpSpPr>
      <p:pic>
        <p:nvPicPr>
          <p:cNvPr id="7" name="Picture 6" descr="Rehab-Webinar-PPT-V3-Slides_Closing-Blank.png">
            <a:extLst>
              <a:ext uri="{FF2B5EF4-FFF2-40B4-BE49-F238E27FC236}">
                <a16:creationId xmlns:a16="http://schemas.microsoft.com/office/drawing/2014/main" id="{333ADEDB-CD9E-4F41-B655-5AC530406C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1" y="0"/>
            <a:ext cx="9141039" cy="5143500"/>
          </a:xfrm>
          <a:prstGeom prst="rect">
            <a:avLst/>
          </a:prstGeom>
        </p:spPr>
      </p:pic>
      <p:sp>
        <p:nvSpPr>
          <p:cNvPr id="2" name="Title 1">
            <a:extLst>
              <a:ext uri="{FF2B5EF4-FFF2-40B4-BE49-F238E27FC236}">
                <a16:creationId xmlns:a16="http://schemas.microsoft.com/office/drawing/2014/main" id="{C6826847-366D-4988-94C8-558FF37B21C6}"/>
              </a:ext>
            </a:extLst>
          </p:cNvPr>
          <p:cNvSpPr>
            <a:spLocks noGrp="1"/>
          </p:cNvSpPr>
          <p:nvPr>
            <p:ph type="title" hasCustomPrompt="1"/>
          </p:nvPr>
        </p:nvSpPr>
        <p:spPr>
          <a:xfrm>
            <a:off x="628650" y="880666"/>
            <a:ext cx="7886700" cy="388196"/>
          </a:xfrm>
        </p:spPr>
        <p:txBody>
          <a:bodyPr>
            <a:normAutofit/>
          </a:bodyPr>
          <a:lstStyle>
            <a:lvl1pPr marL="0" algn="ctr" defTabSz="457200" rtl="0" eaLnBrk="1" latinLnBrk="0" hangingPunct="1">
              <a:defRPr lang="en-US" sz="2000" b="1" kern="1200" dirty="0">
                <a:solidFill>
                  <a:schemeClr val="bg1"/>
                </a:solidFill>
                <a:latin typeface="Lub Dub Medium"/>
                <a:ea typeface="+mn-ea"/>
                <a:cs typeface="Lub Dub Medium"/>
              </a:defRPr>
            </a:lvl1pPr>
          </a:lstStyle>
          <a:p>
            <a:r>
              <a:rPr lang="en-US" dirty="0"/>
              <a:t>CLICK TO EDIT MASTER TITLE STYLE</a:t>
            </a:r>
          </a:p>
        </p:txBody>
      </p:sp>
      <p:sp>
        <p:nvSpPr>
          <p:cNvPr id="3" name="Content Placeholder 2">
            <a:extLst>
              <a:ext uri="{FF2B5EF4-FFF2-40B4-BE49-F238E27FC236}">
                <a16:creationId xmlns:a16="http://schemas.microsoft.com/office/drawing/2014/main" id="{FC5BA045-99C8-48AB-84CE-6098FD871BA2}"/>
              </a:ext>
            </a:extLst>
          </p:cNvPr>
          <p:cNvSpPr>
            <a:spLocks noGrp="1"/>
          </p:cNvSpPr>
          <p:nvPr>
            <p:ph idx="1"/>
          </p:nvPr>
        </p:nvSpPr>
        <p:spPr>
          <a:xfrm>
            <a:off x="628650" y="1444241"/>
            <a:ext cx="7886700" cy="3323022"/>
          </a:xfrm>
        </p:spPr>
        <p:txBody>
          <a:bodyPr>
            <a:noAutofit/>
          </a:bodyPr>
          <a:lstStyle>
            <a:lvl1pPr>
              <a:buClr>
                <a:schemeClr val="bg1"/>
              </a:buClr>
              <a:defRPr sz="1800">
                <a:solidFill>
                  <a:schemeClr val="bg1"/>
                </a:solidFill>
                <a:latin typeface="Lub Dub Medium" panose="020B0603030403020204" pitchFamily="34" charset="0"/>
              </a:defRPr>
            </a:lvl1pPr>
            <a:lvl2pPr marL="685800" indent="-228600">
              <a:buClr>
                <a:schemeClr val="bg1"/>
              </a:buClr>
              <a:buFont typeface="Calibri" panose="020F0502020204030204" pitchFamily="34" charset="0"/>
              <a:buChar char="‒"/>
              <a:defRPr sz="1600">
                <a:solidFill>
                  <a:schemeClr val="bg1"/>
                </a:solidFill>
                <a:latin typeface="Lub Dub Medium" panose="020B0603030403020204" pitchFamily="34" charset="0"/>
              </a:defRPr>
            </a:lvl2pPr>
            <a:lvl3pPr marL="1143000" indent="-228600">
              <a:buClr>
                <a:schemeClr val="bg1"/>
              </a:buClr>
              <a:buFont typeface="Wingdings 3" panose="05040102010807070707" pitchFamily="18" charset="2"/>
              <a:buChar char="}"/>
              <a:defRPr sz="1400">
                <a:solidFill>
                  <a:schemeClr val="bg1"/>
                </a:solidFill>
                <a:latin typeface="Lub Dub Medium" panose="020B0603030403020204" pitchFamily="34" charset="0"/>
              </a:defRPr>
            </a:lvl3pPr>
            <a:lvl4pPr>
              <a:defRPr sz="1200">
                <a:solidFill>
                  <a:schemeClr val="bg1"/>
                </a:solidFill>
                <a:latin typeface="Lub Dub Medium" panose="020B0603030403020204" pitchFamily="34" charset="0"/>
              </a:defRPr>
            </a:lvl4pPr>
            <a:lvl5pPr marL="2057400" indent="-228600">
              <a:buClr>
                <a:schemeClr val="bg1"/>
              </a:buClr>
              <a:buFont typeface="Lub Dub Medium" panose="020B0603030403020204" pitchFamily="34" charset="0"/>
              <a:buChar char="−"/>
              <a:defRPr sz="1200">
                <a:solidFill>
                  <a:schemeClr val="bg1"/>
                </a:solidFill>
                <a:latin typeface="Lub Dub Medium" panose="020B06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930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60922-7332-42D1-9DF1-962D87B73B1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B3C610-F193-402D-8161-2B5EFC84B4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85052-4818-47C2-9B72-2FD7471C2BBF}"/>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E9D210D-6B5A-4897-B4E1-7B4D299BE4F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80203-89D0-484F-A080-4720E34F6F2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5922AB6-AEC9-4F3D-B6C5-E7DB47297A6B}" type="slidenum">
              <a:rPr lang="en-US" smtClean="0"/>
              <a:t>‹#›</a:t>
            </a:fld>
            <a:endParaRPr lang="en-US"/>
          </a:p>
        </p:txBody>
      </p:sp>
    </p:spTree>
    <p:extLst>
      <p:ext uri="{BB962C8B-B14F-4D97-AF65-F5344CB8AC3E}">
        <p14:creationId xmlns:p14="http://schemas.microsoft.com/office/powerpoint/2010/main" val="161694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5" r:id="rId4"/>
    <p:sldLayoutId id="2147483676"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0A8C14-DFB5-49B5-AF35-17C229A9E27E}"/>
              </a:ext>
            </a:extLst>
          </p:cNvPr>
          <p:cNvSpPr>
            <a:spLocks noGrp="1"/>
          </p:cNvSpPr>
          <p:nvPr>
            <p:ph type="ctrTitle"/>
          </p:nvPr>
        </p:nvSpPr>
        <p:spPr>
          <a:xfrm>
            <a:off x="232229" y="1578990"/>
            <a:ext cx="4955068" cy="662685"/>
          </a:xfrm>
        </p:spPr>
        <p:txBody>
          <a:bodyPr>
            <a:normAutofit/>
          </a:bodyPr>
          <a:lstStyle/>
          <a:p>
            <a:r>
              <a:rPr lang="en-US" dirty="0"/>
              <a:t>GUIDELINES FOR</a:t>
            </a:r>
          </a:p>
        </p:txBody>
      </p:sp>
      <p:sp>
        <p:nvSpPr>
          <p:cNvPr id="6" name="Subtitle 5">
            <a:extLst>
              <a:ext uri="{FF2B5EF4-FFF2-40B4-BE49-F238E27FC236}">
                <a16:creationId xmlns:a16="http://schemas.microsoft.com/office/drawing/2014/main" id="{09D2FAB6-E231-411A-BCE8-96FD47012896}"/>
              </a:ext>
            </a:extLst>
          </p:cNvPr>
          <p:cNvSpPr>
            <a:spLocks noGrp="1"/>
          </p:cNvSpPr>
          <p:nvPr>
            <p:ph type="subTitle" idx="1"/>
          </p:nvPr>
        </p:nvSpPr>
        <p:spPr>
          <a:xfrm>
            <a:off x="232229" y="2234583"/>
            <a:ext cx="4955068" cy="1716251"/>
          </a:xfrm>
        </p:spPr>
        <p:txBody>
          <a:bodyPr>
            <a:normAutofit/>
          </a:bodyPr>
          <a:lstStyle/>
          <a:p>
            <a:r>
              <a:rPr lang="en-US" dirty="0"/>
              <a:t>ADULT STROKE</a:t>
            </a:r>
            <a:br>
              <a:rPr lang="en-US" dirty="0"/>
            </a:br>
            <a:r>
              <a:rPr lang="en-US" dirty="0"/>
              <a:t>REHABILITATION</a:t>
            </a:r>
            <a:br>
              <a:rPr lang="en-US" dirty="0"/>
            </a:br>
            <a:r>
              <a:rPr lang="en-US" dirty="0"/>
              <a:t>&amp; RECOVERY</a:t>
            </a:r>
          </a:p>
        </p:txBody>
      </p:sp>
    </p:spTree>
    <p:extLst>
      <p:ext uri="{BB962C8B-B14F-4D97-AF65-F5344CB8AC3E}">
        <p14:creationId xmlns:p14="http://schemas.microsoft.com/office/powerpoint/2010/main" val="397062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073B-8D04-4355-BBB2-31D9CC19B959}"/>
              </a:ext>
            </a:extLst>
          </p:cNvPr>
          <p:cNvSpPr>
            <a:spLocks noGrp="1"/>
          </p:cNvSpPr>
          <p:nvPr>
            <p:ph type="title"/>
          </p:nvPr>
        </p:nvSpPr>
        <p:spPr/>
        <p:txBody>
          <a:bodyPr>
            <a:normAutofit fontScale="90000"/>
          </a:bodyPr>
          <a:lstStyle/>
          <a:p>
            <a:r>
              <a:rPr lang="en-US" dirty="0"/>
              <a:t>A GUIDELINE FOR HEALTHCARE PROFESSIONALS FROM THE AMERICAN HEART ASSOCIATION/AMERICAN STROKE ASSOCIATION</a:t>
            </a:r>
          </a:p>
        </p:txBody>
      </p:sp>
      <p:sp>
        <p:nvSpPr>
          <p:cNvPr id="3" name="Content Placeholder 2">
            <a:extLst>
              <a:ext uri="{FF2B5EF4-FFF2-40B4-BE49-F238E27FC236}">
                <a16:creationId xmlns:a16="http://schemas.microsoft.com/office/drawing/2014/main" id="{0292E947-D299-42E6-BB01-7EFD2EF99608}"/>
              </a:ext>
            </a:extLst>
          </p:cNvPr>
          <p:cNvSpPr>
            <a:spLocks noGrp="1"/>
          </p:cNvSpPr>
          <p:nvPr>
            <p:ph idx="1"/>
          </p:nvPr>
        </p:nvSpPr>
        <p:spPr>
          <a:xfrm>
            <a:off x="570699" y="1444241"/>
            <a:ext cx="8002602" cy="3323022"/>
          </a:xfrm>
        </p:spPr>
        <p:txBody>
          <a:bodyPr/>
          <a:lstStyle/>
          <a:p>
            <a:pPr marL="0" lvl="0" indent="0" algn="ctr" defTabSz="457200">
              <a:lnSpc>
                <a:spcPts val="2000"/>
              </a:lnSpc>
              <a:spcBef>
                <a:spcPts val="0"/>
              </a:spcBef>
              <a:buClrTx/>
              <a:buNone/>
            </a:pPr>
            <a:r>
              <a:rPr lang="en-US" sz="1000" dirty="0">
                <a:solidFill>
                  <a:srgbClr val="FFFFFF"/>
                </a:solidFill>
                <a:latin typeface="Lub Dub Medium"/>
                <a:cs typeface="Lub Dub Medium"/>
              </a:rPr>
              <a:t>Endorsed by the American Academy of Physical Medicine and Rehabilitation and the American Society of Neurorehabilitation. The American Academy of Neurology affirms the value of this guideline as an educational tool for neurologists and the American Congress of Rehabilitation Medicine affirms the educational value of these guidelines for its members.</a:t>
            </a:r>
          </a:p>
          <a:p>
            <a:pPr marL="0" lvl="0" indent="0" algn="ctr" defTabSz="457200">
              <a:lnSpc>
                <a:spcPts val="2000"/>
              </a:lnSpc>
              <a:spcBef>
                <a:spcPts val="0"/>
              </a:spcBef>
              <a:buClrTx/>
              <a:buNone/>
            </a:pPr>
            <a:endParaRPr lang="en-US" sz="1000" dirty="0">
              <a:solidFill>
                <a:srgbClr val="FFFFFF"/>
              </a:solidFill>
              <a:latin typeface="Lub Dub Medium"/>
              <a:cs typeface="Lub Dub Medium"/>
            </a:endParaRPr>
          </a:p>
          <a:p>
            <a:pPr marL="0" lvl="0" indent="0" algn="ctr" defTabSz="457200">
              <a:lnSpc>
                <a:spcPct val="100000"/>
              </a:lnSpc>
              <a:spcBef>
                <a:spcPts val="0"/>
              </a:spcBef>
              <a:buClrTx/>
              <a:buNone/>
            </a:pPr>
            <a:r>
              <a:rPr lang="en-US" b="1" dirty="0">
                <a:solidFill>
                  <a:prstClr val="white"/>
                </a:solidFill>
                <a:latin typeface="Lub Dub Medium"/>
                <a:cs typeface="Lub Dub Medium"/>
              </a:rPr>
              <a:t>WRITING GROUP MEMBERS</a:t>
            </a:r>
          </a:p>
          <a:p>
            <a:pPr marL="0" lvl="0" indent="0" algn="ctr" defTabSz="457200">
              <a:lnSpc>
                <a:spcPts val="2000"/>
              </a:lnSpc>
              <a:spcBef>
                <a:spcPts val="0"/>
              </a:spcBef>
              <a:buClrTx/>
              <a:buNone/>
            </a:pPr>
            <a:r>
              <a:rPr lang="en-US" sz="1000" dirty="0">
                <a:solidFill>
                  <a:srgbClr val="FFFFFF"/>
                </a:solidFill>
                <a:latin typeface="Lub Dub Medium"/>
                <a:cs typeface="Lub Dub Medium"/>
              </a:rPr>
              <a:t>Carolee J. </a:t>
            </a:r>
            <a:r>
              <a:rPr lang="en-US" sz="1000" dirty="0" err="1">
                <a:solidFill>
                  <a:srgbClr val="FFFFFF"/>
                </a:solidFill>
                <a:latin typeface="Lub Dub Medium"/>
                <a:cs typeface="Lub Dub Medium"/>
              </a:rPr>
              <a:t>Winstein</a:t>
            </a:r>
            <a:r>
              <a:rPr lang="en-US" sz="1000" dirty="0">
                <a:solidFill>
                  <a:srgbClr val="FFFFFF"/>
                </a:solidFill>
                <a:latin typeface="Lub Dub Medium"/>
                <a:cs typeface="Lub Dub Medium"/>
              </a:rPr>
              <a:t>, PhD, PT, Chair; Joel Stein, MD, Vice Chair; Ross Arena, PhD, PT, FAHA; Barbara Bates, MD, MBA; Leora R. Cherney, PhD; Steven C. Cramer, MD; Frank </a:t>
            </a:r>
            <a:r>
              <a:rPr lang="en-US" sz="1000" dirty="0" err="1">
                <a:solidFill>
                  <a:srgbClr val="FFFFFF"/>
                </a:solidFill>
                <a:latin typeface="Lub Dub Medium"/>
                <a:cs typeface="Lub Dub Medium"/>
              </a:rPr>
              <a:t>Deruyter</a:t>
            </a:r>
            <a:r>
              <a:rPr lang="en-US" sz="1000" dirty="0">
                <a:solidFill>
                  <a:srgbClr val="FFFFFF"/>
                </a:solidFill>
                <a:latin typeface="Lub Dub Medium"/>
                <a:cs typeface="Lub Dub Medium"/>
              </a:rPr>
              <a:t>, PhD; Janice </a:t>
            </a:r>
            <a:r>
              <a:rPr lang="en-US" sz="1000" dirty="0" err="1">
                <a:solidFill>
                  <a:srgbClr val="FFFFFF"/>
                </a:solidFill>
                <a:latin typeface="Lub Dub Medium"/>
                <a:cs typeface="Lub Dub Medium"/>
              </a:rPr>
              <a:t>Eng</a:t>
            </a:r>
            <a:r>
              <a:rPr lang="en-US" sz="1000" dirty="0">
                <a:solidFill>
                  <a:srgbClr val="FFFFFF"/>
                </a:solidFill>
                <a:latin typeface="Lub Dub Medium"/>
                <a:cs typeface="Lub Dub Medium"/>
              </a:rPr>
              <a:t> PhD, BSc; Beth Fisher PhD, PT, Richard Harvey MD, Catherine E. Lang, PhD, PT; Marilyn MacKay-Lyons, BSc, </a:t>
            </a:r>
            <a:r>
              <a:rPr lang="en-US" sz="1000" dirty="0" err="1">
                <a:solidFill>
                  <a:srgbClr val="FFFFFF"/>
                </a:solidFill>
                <a:latin typeface="Lub Dub Medium"/>
                <a:cs typeface="Lub Dub Medium"/>
              </a:rPr>
              <a:t>MScPT</a:t>
            </a:r>
            <a:r>
              <a:rPr lang="en-US" sz="1000" dirty="0">
                <a:solidFill>
                  <a:srgbClr val="FFFFFF"/>
                </a:solidFill>
                <a:latin typeface="Lub Dub Medium"/>
                <a:cs typeface="Lub Dub Medium"/>
              </a:rPr>
              <a:t>, PhD; Kenneth J. </a:t>
            </a:r>
            <a:r>
              <a:rPr lang="en-US" sz="1000" dirty="0" err="1">
                <a:solidFill>
                  <a:srgbClr val="FFFFFF"/>
                </a:solidFill>
                <a:latin typeface="Lub Dub Medium"/>
                <a:cs typeface="Lub Dub Medium"/>
              </a:rPr>
              <a:t>Ottenbacher</a:t>
            </a:r>
            <a:r>
              <a:rPr lang="en-US" sz="1000" dirty="0">
                <a:solidFill>
                  <a:srgbClr val="FFFFFF"/>
                </a:solidFill>
                <a:latin typeface="Lub Dub Medium"/>
                <a:cs typeface="Lub Dub Medium"/>
              </a:rPr>
              <a:t>, PhD, OTR; Sue Pugh, MSN, RN, CNS-BC, CRRN, CNRN, FAHA; Mathew J. Reeves, PhD, DVM, FAHA; Lorie G. Richards, PhD, OTR/L; William </a:t>
            </a:r>
            <a:r>
              <a:rPr lang="en-US" sz="1000" dirty="0" err="1">
                <a:solidFill>
                  <a:srgbClr val="FFFFFF"/>
                </a:solidFill>
                <a:latin typeface="Lub Dub Medium"/>
                <a:cs typeface="Lub Dub Medium"/>
              </a:rPr>
              <a:t>Stiers</a:t>
            </a:r>
            <a:r>
              <a:rPr lang="en-US" sz="1000" dirty="0">
                <a:solidFill>
                  <a:srgbClr val="FFFFFF"/>
                </a:solidFill>
                <a:latin typeface="Lub Dub Medium"/>
                <a:cs typeface="Lub Dub Medium"/>
              </a:rPr>
              <a:t>, PhD, ABPP (RP); Richard D. </a:t>
            </a:r>
            <a:r>
              <a:rPr lang="en-US" sz="1000" dirty="0" err="1">
                <a:solidFill>
                  <a:srgbClr val="FFFFFF"/>
                </a:solidFill>
                <a:latin typeface="Lub Dub Medium"/>
                <a:cs typeface="Lub Dub Medium"/>
              </a:rPr>
              <a:t>Zorowitz</a:t>
            </a:r>
            <a:r>
              <a:rPr lang="en-US" sz="1000" dirty="0">
                <a:solidFill>
                  <a:srgbClr val="FFFFFF"/>
                </a:solidFill>
                <a:latin typeface="Lub Dub Medium"/>
                <a:cs typeface="Lub Dub Medium"/>
              </a:rPr>
              <a:t>, MD; on behalf of the American Heart Association/American Stroke Association Stroke Council, Council on Cardiovascular and Stroke Nursing, Council on Clinical Cardiology and Council on Quality of Care and Outcomes Research</a:t>
            </a:r>
          </a:p>
          <a:p>
            <a:pPr marL="0" lvl="0" indent="0" algn="ctr" defTabSz="457200">
              <a:lnSpc>
                <a:spcPct val="100000"/>
              </a:lnSpc>
              <a:spcBef>
                <a:spcPts val="0"/>
              </a:spcBef>
              <a:buClrTx/>
              <a:buNone/>
            </a:pPr>
            <a:endParaRPr lang="en-US" b="1" dirty="0">
              <a:solidFill>
                <a:prstClr val="white"/>
              </a:solidFill>
              <a:latin typeface="Lub Dub Medium"/>
              <a:cs typeface="Lub Dub Medium"/>
            </a:endParaRPr>
          </a:p>
          <a:p>
            <a:pPr marL="0" lvl="0" indent="0" algn="ctr" defTabSz="457200">
              <a:lnSpc>
                <a:spcPts val="2000"/>
              </a:lnSpc>
              <a:spcBef>
                <a:spcPts val="0"/>
              </a:spcBef>
              <a:buClrTx/>
              <a:buNone/>
            </a:pPr>
            <a:endParaRPr lang="en-US" sz="1000" dirty="0">
              <a:solidFill>
                <a:srgbClr val="FFFFFF"/>
              </a:solidFill>
              <a:latin typeface="Lub Dub Medium"/>
              <a:cs typeface="Lub Dub Medium"/>
            </a:endParaRPr>
          </a:p>
        </p:txBody>
      </p:sp>
    </p:spTree>
    <p:extLst>
      <p:ext uri="{BB962C8B-B14F-4D97-AF65-F5344CB8AC3E}">
        <p14:creationId xmlns:p14="http://schemas.microsoft.com/office/powerpoint/2010/main" val="79679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4619A-BEE3-4CEA-8B6E-BD2F4A68C959}"/>
              </a:ext>
            </a:extLst>
          </p:cNvPr>
          <p:cNvSpPr>
            <a:spLocks noGrp="1"/>
          </p:cNvSpPr>
          <p:nvPr>
            <p:ph type="body" sz="quarter" idx="13"/>
          </p:nvPr>
        </p:nvSpPr>
        <p:spPr/>
        <p:txBody>
          <a:bodyPr/>
          <a:lstStyle/>
          <a:p>
            <a:r>
              <a:rPr lang="en-US" dirty="0"/>
              <a:t>CATEGORIES OF RECOMMENDATIONS</a:t>
            </a:r>
          </a:p>
        </p:txBody>
      </p:sp>
      <p:sp>
        <p:nvSpPr>
          <p:cNvPr id="3" name="Title 2">
            <a:extLst>
              <a:ext uri="{FF2B5EF4-FFF2-40B4-BE49-F238E27FC236}">
                <a16:creationId xmlns:a16="http://schemas.microsoft.com/office/drawing/2014/main" id="{AD62FA92-E974-457F-80B3-CE2ABF5D236F}"/>
              </a:ext>
            </a:extLst>
          </p:cNvPr>
          <p:cNvSpPr>
            <a:spLocks noGrp="1"/>
          </p:cNvSpPr>
          <p:nvPr>
            <p:ph type="title"/>
          </p:nvPr>
        </p:nvSpPr>
        <p:spPr>
          <a:xfrm>
            <a:off x="606751" y="1145585"/>
            <a:ext cx="7930498" cy="1341241"/>
          </a:xfrm>
        </p:spPr>
        <p:txBody>
          <a:bodyPr>
            <a:normAutofit/>
          </a:bodyPr>
          <a:lstStyle/>
          <a:p>
            <a:r>
              <a:rPr lang="en-US" sz="2200" dirty="0"/>
              <a:t>A GUIDELINE FOR HEALTHCARE PROFESSIONALS </a:t>
            </a:r>
            <a:br>
              <a:rPr lang="en-US" sz="2200" dirty="0"/>
            </a:br>
            <a:r>
              <a:rPr lang="en-US" sz="2200" dirty="0"/>
              <a:t>FROM THE AMERICAN HEART ASSOCIATION/</a:t>
            </a:r>
            <a:br>
              <a:rPr lang="en-US" sz="2200" dirty="0"/>
            </a:br>
            <a:r>
              <a:rPr lang="en-US" sz="2200" dirty="0"/>
              <a:t>AMERICAN STROKE ASSOCIATION</a:t>
            </a:r>
          </a:p>
        </p:txBody>
      </p:sp>
      <p:sp>
        <p:nvSpPr>
          <p:cNvPr id="4" name="Content Placeholder 3">
            <a:extLst>
              <a:ext uri="{FF2B5EF4-FFF2-40B4-BE49-F238E27FC236}">
                <a16:creationId xmlns:a16="http://schemas.microsoft.com/office/drawing/2014/main" id="{1F88FBEB-1285-4522-B81B-771D2F9D92B5}"/>
              </a:ext>
            </a:extLst>
          </p:cNvPr>
          <p:cNvSpPr>
            <a:spLocks noGrp="1"/>
          </p:cNvSpPr>
          <p:nvPr>
            <p:ph idx="1"/>
          </p:nvPr>
        </p:nvSpPr>
        <p:spPr>
          <a:xfrm>
            <a:off x="1374004" y="2486826"/>
            <a:ext cx="6395993" cy="2153540"/>
          </a:xfrm>
        </p:spPr>
        <p:txBody>
          <a:bodyPr/>
          <a:lstStyle/>
          <a:p>
            <a:pPr marL="0" indent="0" algn="ctr">
              <a:lnSpc>
                <a:spcPct val="120000"/>
              </a:lnSpc>
              <a:buNone/>
            </a:pPr>
            <a:r>
              <a:rPr lang="en-US" sz="1400" dirty="0">
                <a:latin typeface="Lub Dub Medium"/>
                <a:cs typeface="Lub Dub Medium"/>
              </a:rPr>
              <a:t>Each year, stroke affects nearly 800,000 people in the U.S. More than 2/3 of stroke survivors receive rehabilitation services after hospitalization. This need for effective stroke rehabilitation is an essential part of stroke care. Several key recommendations from the 2016 Guidelines for Adult Stroke Rehabilitation and Recovery on post-stroke rehabilitation care will be presented in today’s webinar.</a:t>
            </a:r>
          </a:p>
        </p:txBody>
      </p:sp>
      <p:sp>
        <p:nvSpPr>
          <p:cNvPr id="5" name="Slide Number Placeholder 4">
            <a:extLst>
              <a:ext uri="{FF2B5EF4-FFF2-40B4-BE49-F238E27FC236}">
                <a16:creationId xmlns:a16="http://schemas.microsoft.com/office/drawing/2014/main" id="{C5E1DDC9-97FF-4946-94AD-336490919CEC}"/>
              </a:ext>
            </a:extLst>
          </p:cNvPr>
          <p:cNvSpPr>
            <a:spLocks noGrp="1"/>
          </p:cNvSpPr>
          <p:nvPr>
            <p:ph type="sldNum" sz="quarter" idx="12"/>
          </p:nvPr>
        </p:nvSpPr>
        <p:spPr/>
        <p:txBody>
          <a:bodyPr/>
          <a:lstStyle/>
          <a:p>
            <a:fld id="{55922AB6-AEC9-4F3D-B6C5-E7DB47297A6B}" type="slidenum">
              <a:rPr lang="en-US" smtClean="0"/>
              <a:pPr/>
              <a:t>2</a:t>
            </a:fld>
            <a:endParaRPr lang="en-US" dirty="0"/>
          </a:p>
        </p:txBody>
      </p:sp>
    </p:spTree>
    <p:extLst>
      <p:ext uri="{BB962C8B-B14F-4D97-AF65-F5344CB8AC3E}">
        <p14:creationId xmlns:p14="http://schemas.microsoft.com/office/powerpoint/2010/main" val="3219073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F3271B0-5909-4105-974A-230BBFF594F0}"/>
              </a:ext>
            </a:extLst>
          </p:cNvPr>
          <p:cNvSpPr>
            <a:spLocks noGrp="1"/>
          </p:cNvSpPr>
          <p:nvPr>
            <p:ph idx="15"/>
          </p:nvPr>
        </p:nvSpPr>
        <p:spPr/>
        <p:txBody>
          <a:bodyPr/>
          <a:lstStyle/>
          <a:p>
            <a:pPr marL="171450" indent="-171450">
              <a:lnSpc>
                <a:spcPct val="120000"/>
              </a:lnSpc>
              <a:buClr>
                <a:srgbClr val="BF0E1A"/>
              </a:buClr>
              <a:buFont typeface="Arial"/>
              <a:buChar char="•"/>
            </a:pPr>
            <a:r>
              <a:rPr lang="en-US" sz="1100" dirty="0">
                <a:latin typeface="Lub Dub Medium"/>
                <a:cs typeface="Lub Dub Medium"/>
              </a:rPr>
              <a:t>Stroke survivors should receive rehab at an intensity commensurate with anticipated benefit and tolerance </a:t>
            </a:r>
            <a:r>
              <a:rPr lang="en-US" sz="1100" dirty="0">
                <a:solidFill>
                  <a:srgbClr val="BF0E1A"/>
                </a:solidFill>
                <a:latin typeface="Lub Dub Medium"/>
                <a:cs typeface="Lub Dub Medium"/>
              </a:rPr>
              <a:t>(Class I, LOE B)</a:t>
            </a:r>
          </a:p>
          <a:p>
            <a:pPr marL="171450" indent="-171450">
              <a:lnSpc>
                <a:spcPct val="120000"/>
              </a:lnSpc>
              <a:buClr>
                <a:srgbClr val="BF0E1A"/>
              </a:buClr>
              <a:buFont typeface="Arial"/>
              <a:buChar char="•"/>
            </a:pPr>
            <a:r>
              <a:rPr lang="en-US" sz="1100" i="1" dirty="0">
                <a:latin typeface="Lub Dub Medium"/>
                <a:cs typeface="Lub Dub Medium"/>
              </a:rPr>
              <a:t>High dose, very early mobilization within 24 hours of stroke onset can reduce the odds of a favorable outcome at 3 months and is not recommended. </a:t>
            </a:r>
            <a:r>
              <a:rPr lang="en-US" sz="1100" i="1" dirty="0">
                <a:solidFill>
                  <a:srgbClr val="BF0E1A"/>
                </a:solidFill>
                <a:latin typeface="Lub Dub Medium"/>
                <a:cs typeface="Lub Dub Medium"/>
              </a:rPr>
              <a:t>(Class III, LOE A)</a:t>
            </a:r>
          </a:p>
        </p:txBody>
      </p:sp>
      <p:sp>
        <p:nvSpPr>
          <p:cNvPr id="7" name="Text Placeholder 6">
            <a:extLst>
              <a:ext uri="{FF2B5EF4-FFF2-40B4-BE49-F238E27FC236}">
                <a16:creationId xmlns:a16="http://schemas.microsoft.com/office/drawing/2014/main" id="{F4C1F17C-CD52-4972-8D03-B16B03CE8A26}"/>
              </a:ext>
            </a:extLst>
          </p:cNvPr>
          <p:cNvSpPr>
            <a:spLocks noGrp="1"/>
          </p:cNvSpPr>
          <p:nvPr>
            <p:ph type="body" sz="quarter" idx="13"/>
          </p:nvPr>
        </p:nvSpPr>
        <p:spPr/>
        <p:txBody>
          <a:bodyPr/>
          <a:lstStyle/>
          <a:p>
            <a:r>
              <a:rPr lang="en-US"/>
              <a:t>THE REHABILITATION PROGRAM: AN IN-DEPTH REVIEW</a:t>
            </a:r>
            <a:endParaRPr lang="en-US" dirty="0"/>
          </a:p>
        </p:txBody>
      </p:sp>
      <p:sp>
        <p:nvSpPr>
          <p:cNvPr id="5" name="Title 4">
            <a:extLst>
              <a:ext uri="{FF2B5EF4-FFF2-40B4-BE49-F238E27FC236}">
                <a16:creationId xmlns:a16="http://schemas.microsoft.com/office/drawing/2014/main" id="{7DC4902F-941E-4657-994D-3F88DAB72980}"/>
              </a:ext>
            </a:extLst>
          </p:cNvPr>
          <p:cNvSpPr>
            <a:spLocks noGrp="1"/>
          </p:cNvSpPr>
          <p:nvPr>
            <p:ph type="title"/>
          </p:nvPr>
        </p:nvSpPr>
        <p:spPr/>
        <p:txBody>
          <a:bodyPr/>
          <a:lstStyle/>
          <a:p>
            <a:r>
              <a:rPr lang="en-US"/>
              <a:t>REHABILITATION INTERVENTIONS IN THE IN-PATIENT SETTING</a:t>
            </a:r>
            <a:endParaRPr lang="en-US" dirty="0"/>
          </a:p>
        </p:txBody>
      </p:sp>
      <p:sp>
        <p:nvSpPr>
          <p:cNvPr id="6" name="Content Placeholder 5">
            <a:extLst>
              <a:ext uri="{FF2B5EF4-FFF2-40B4-BE49-F238E27FC236}">
                <a16:creationId xmlns:a16="http://schemas.microsoft.com/office/drawing/2014/main" id="{FC574887-6D36-41AF-A764-5FCF82378205}"/>
              </a:ext>
            </a:extLst>
          </p:cNvPr>
          <p:cNvSpPr>
            <a:spLocks noGrp="1"/>
          </p:cNvSpPr>
          <p:nvPr>
            <p:ph idx="1"/>
          </p:nvPr>
        </p:nvSpPr>
        <p:spPr/>
        <p:txBody>
          <a:bodyPr/>
          <a:lstStyle/>
          <a:p>
            <a:pPr marL="171450" lvl="0" indent="-171450">
              <a:lnSpc>
                <a:spcPct val="120000"/>
              </a:lnSpc>
              <a:buClr>
                <a:srgbClr val="BF0E1A"/>
              </a:buClr>
              <a:buFont typeface="Arial"/>
              <a:buChar char="•"/>
            </a:pPr>
            <a:r>
              <a:rPr lang="en-US" sz="1100" dirty="0">
                <a:solidFill>
                  <a:prstClr val="black"/>
                </a:solidFill>
                <a:latin typeface="Lub Dub Medium"/>
                <a:cs typeface="Lub Dub Medium"/>
              </a:rPr>
              <a:t>Unfortunately, most large randomized clinical trials in stroke recovery and rehab have focused on the </a:t>
            </a:r>
            <a:r>
              <a:rPr lang="en-US" sz="1100" b="1" dirty="0">
                <a:solidFill>
                  <a:prstClr val="black"/>
                </a:solidFill>
                <a:latin typeface="Lub Dub Medium"/>
                <a:cs typeface="Lub Dub Medium"/>
              </a:rPr>
              <a:t>chronic recovery phase.</a:t>
            </a:r>
            <a:r>
              <a:rPr lang="en-US" sz="1100" dirty="0">
                <a:solidFill>
                  <a:prstClr val="black"/>
                </a:solidFill>
                <a:latin typeface="Lub Dub Medium"/>
                <a:cs typeface="Lub Dub Medium"/>
              </a:rPr>
              <a:t> Studies on interventions in the acute rehab phase are generally small and more limited.</a:t>
            </a:r>
          </a:p>
          <a:p>
            <a:pPr marL="171450" lvl="0" indent="-171450">
              <a:lnSpc>
                <a:spcPct val="120000"/>
              </a:lnSpc>
              <a:buClr>
                <a:srgbClr val="BF0E1A"/>
              </a:buClr>
              <a:buFont typeface="Arial"/>
              <a:buChar char="•"/>
            </a:pPr>
            <a:r>
              <a:rPr lang="en-US" sz="1100" b="1" dirty="0">
                <a:solidFill>
                  <a:prstClr val="black"/>
                </a:solidFill>
                <a:latin typeface="Lub Dub Medium"/>
                <a:cs typeface="Lub Dub Medium"/>
              </a:rPr>
              <a:t>Timing</a:t>
            </a:r>
            <a:r>
              <a:rPr lang="en-US" sz="1100" dirty="0">
                <a:solidFill>
                  <a:prstClr val="black"/>
                </a:solidFill>
                <a:latin typeface="Lub Dub Medium"/>
                <a:cs typeface="Lub Dub Medium"/>
              </a:rPr>
              <a:t> and </a:t>
            </a:r>
            <a:r>
              <a:rPr lang="en-US" sz="1100" b="1" dirty="0">
                <a:solidFill>
                  <a:prstClr val="black"/>
                </a:solidFill>
                <a:latin typeface="Lub Dub Medium"/>
                <a:cs typeface="Lub Dub Medium"/>
              </a:rPr>
              <a:t>intensity</a:t>
            </a:r>
            <a:r>
              <a:rPr lang="en-US" sz="1100" dirty="0">
                <a:solidFill>
                  <a:prstClr val="black"/>
                </a:solidFill>
                <a:latin typeface="Lub Dub Medium"/>
                <a:cs typeface="Lub Dub Medium"/>
              </a:rPr>
              <a:t> of acute rehab are important issues, but remain controversial. </a:t>
            </a:r>
            <a:br>
              <a:rPr lang="en-US" sz="1100" dirty="0">
                <a:solidFill>
                  <a:prstClr val="black"/>
                </a:solidFill>
                <a:latin typeface="Lub Dub Medium"/>
                <a:cs typeface="Lub Dub Medium"/>
              </a:rPr>
            </a:br>
            <a:r>
              <a:rPr lang="en-US" sz="1100" i="1" dirty="0">
                <a:solidFill>
                  <a:prstClr val="black"/>
                </a:solidFill>
                <a:latin typeface="Lub Dub Medium"/>
                <a:cs typeface="Lub Dub Medium"/>
              </a:rPr>
              <a:t>Example: Early mobilization after stroke – recommended in many practice guidelines, but one meta-analysis in 2009 had insufficient evidence to support or refute its efficacy, and another randomized controlled trial (AVERT) showed high dose mobilization within 24 hours of stroke was detrimental to achieving a favorable outcome at 3 mos.</a:t>
            </a:r>
          </a:p>
        </p:txBody>
      </p:sp>
      <p:sp>
        <p:nvSpPr>
          <p:cNvPr id="14" name="Slide Number Placeholder 13">
            <a:extLst>
              <a:ext uri="{FF2B5EF4-FFF2-40B4-BE49-F238E27FC236}">
                <a16:creationId xmlns:a16="http://schemas.microsoft.com/office/drawing/2014/main" id="{B08EB7EB-D52E-457F-81C8-9A9D93FC209C}"/>
              </a:ext>
            </a:extLst>
          </p:cNvPr>
          <p:cNvSpPr>
            <a:spLocks noGrp="1"/>
          </p:cNvSpPr>
          <p:nvPr>
            <p:ph type="sldNum" sz="quarter" idx="12"/>
          </p:nvPr>
        </p:nvSpPr>
        <p:spPr/>
        <p:txBody>
          <a:bodyPr/>
          <a:lstStyle/>
          <a:p>
            <a:fld id="{55922AB6-AEC9-4F3D-B6C5-E7DB47297A6B}" type="slidenum">
              <a:rPr lang="en-US" smtClean="0"/>
              <a:pPr/>
              <a:t>3</a:t>
            </a:fld>
            <a:endParaRPr lang="en-US" dirty="0"/>
          </a:p>
        </p:txBody>
      </p:sp>
    </p:spTree>
    <p:extLst>
      <p:ext uri="{BB962C8B-B14F-4D97-AF65-F5344CB8AC3E}">
        <p14:creationId xmlns:p14="http://schemas.microsoft.com/office/powerpoint/2010/main" val="45151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B6C940-80E2-4881-856C-FF50B1953DE4}"/>
              </a:ext>
            </a:extLst>
          </p:cNvPr>
          <p:cNvSpPr>
            <a:spLocks noGrp="1"/>
          </p:cNvSpPr>
          <p:nvPr>
            <p:ph type="title"/>
          </p:nvPr>
        </p:nvSpPr>
        <p:spPr>
          <a:xfrm>
            <a:off x="628650" y="855027"/>
            <a:ext cx="7886700" cy="1093414"/>
          </a:xfrm>
        </p:spPr>
        <p:txBody>
          <a:bodyPr>
            <a:normAutofit/>
          </a:bodyPr>
          <a:lstStyle/>
          <a:p>
            <a:r>
              <a:rPr lang="en-US" dirty="0"/>
              <a:t>A GUIDELINE FOR HEALTHCARE PROFESSIONALS</a:t>
            </a:r>
            <a:br>
              <a:rPr lang="en-US" dirty="0"/>
            </a:br>
            <a:r>
              <a:rPr lang="en-US" dirty="0"/>
              <a:t> FROM THE AMERICAN HEART ASSOCIATION/</a:t>
            </a:r>
            <a:br>
              <a:rPr lang="en-US" dirty="0"/>
            </a:br>
            <a:r>
              <a:rPr lang="en-US" dirty="0"/>
              <a:t>AMERICAN STROKE ASSOCIATION</a:t>
            </a:r>
          </a:p>
        </p:txBody>
      </p:sp>
      <p:sp>
        <p:nvSpPr>
          <p:cNvPr id="8" name="Rectangle 7">
            <a:extLst>
              <a:ext uri="{FF2B5EF4-FFF2-40B4-BE49-F238E27FC236}">
                <a16:creationId xmlns:a16="http://schemas.microsoft.com/office/drawing/2014/main" id="{50609A4E-3FCE-4610-A422-01269DC78FD3}"/>
              </a:ext>
            </a:extLst>
          </p:cNvPr>
          <p:cNvSpPr/>
          <p:nvPr/>
        </p:nvSpPr>
        <p:spPr>
          <a:xfrm>
            <a:off x="1363340" y="4059876"/>
            <a:ext cx="6184505" cy="593325"/>
          </a:xfrm>
          <a:prstGeom prst="rect">
            <a:avLst/>
          </a:prstGeom>
        </p:spPr>
        <p:txBody>
          <a:bodyPr wrap="square">
            <a:spAutoFit/>
          </a:bodyPr>
          <a:lstStyle/>
          <a:p>
            <a:pPr algn="ctr">
              <a:lnSpc>
                <a:spcPts val="2000"/>
              </a:lnSpc>
            </a:pPr>
            <a:r>
              <a:rPr lang="en-US" sz="1100" i="1" dirty="0">
                <a:solidFill>
                  <a:srgbClr val="FFFFFF"/>
                </a:solidFill>
                <a:latin typeface="Lub Dub Medium"/>
                <a:cs typeface="Lub Dub Medium"/>
              </a:rPr>
              <a:t>This set of practice guidelines will present most the current recommendations in stroke rehabilitation, based on evidence and consensus opinion.</a:t>
            </a:r>
          </a:p>
        </p:txBody>
      </p:sp>
      <p:sp>
        <p:nvSpPr>
          <p:cNvPr id="9" name="TextBox 8">
            <a:extLst>
              <a:ext uri="{FF2B5EF4-FFF2-40B4-BE49-F238E27FC236}">
                <a16:creationId xmlns:a16="http://schemas.microsoft.com/office/drawing/2014/main" id="{A79DCB2A-ECB7-4417-B84A-C2CB5E73C1C6}"/>
              </a:ext>
            </a:extLst>
          </p:cNvPr>
          <p:cNvSpPr txBox="1"/>
          <p:nvPr/>
        </p:nvSpPr>
        <p:spPr>
          <a:xfrm>
            <a:off x="1317859" y="2327511"/>
            <a:ext cx="1884814" cy="1261884"/>
          </a:xfrm>
          <a:prstGeom prst="rect">
            <a:avLst/>
          </a:prstGeom>
          <a:noFill/>
        </p:spPr>
        <p:txBody>
          <a:bodyPr wrap="square" rtlCol="0">
            <a:spAutoFit/>
          </a:bodyPr>
          <a:lstStyle/>
          <a:p>
            <a:r>
              <a:rPr lang="en-US" sz="2800" b="1" dirty="0">
                <a:solidFill>
                  <a:srgbClr val="FFFFFF"/>
                </a:solidFill>
                <a:latin typeface="Lub Dub Medium"/>
                <a:cs typeface="Lub Dub Medium"/>
              </a:rPr>
              <a:t>800,000</a:t>
            </a:r>
          </a:p>
          <a:p>
            <a:r>
              <a:rPr lang="en-US" sz="1200" dirty="0">
                <a:solidFill>
                  <a:srgbClr val="FFFFFF"/>
                </a:solidFill>
                <a:latin typeface="Lub Dub Medium"/>
                <a:cs typeface="Lub Dub Medium"/>
              </a:rPr>
              <a:t>Number of individuals affected by stroke in the US annually.</a:t>
            </a:r>
          </a:p>
          <a:p>
            <a:endParaRPr lang="en-US" sz="1200" dirty="0">
              <a:solidFill>
                <a:srgbClr val="FFFFFF"/>
              </a:solidFill>
              <a:latin typeface="Lub Dub Medium"/>
              <a:cs typeface="Lub Dub Medium"/>
            </a:endParaRPr>
          </a:p>
        </p:txBody>
      </p:sp>
      <p:sp>
        <p:nvSpPr>
          <p:cNvPr id="10" name="TextBox 9">
            <a:extLst>
              <a:ext uri="{FF2B5EF4-FFF2-40B4-BE49-F238E27FC236}">
                <a16:creationId xmlns:a16="http://schemas.microsoft.com/office/drawing/2014/main" id="{C25B96C5-11C8-498F-8675-69936150C231}"/>
              </a:ext>
            </a:extLst>
          </p:cNvPr>
          <p:cNvSpPr txBox="1"/>
          <p:nvPr/>
        </p:nvSpPr>
        <p:spPr>
          <a:xfrm>
            <a:off x="4226188" y="2330763"/>
            <a:ext cx="1552771" cy="1261884"/>
          </a:xfrm>
          <a:prstGeom prst="rect">
            <a:avLst/>
          </a:prstGeom>
          <a:noFill/>
        </p:spPr>
        <p:txBody>
          <a:bodyPr wrap="square" rtlCol="0">
            <a:spAutoFit/>
          </a:bodyPr>
          <a:lstStyle/>
          <a:p>
            <a:r>
              <a:rPr lang="en-US" sz="2800" b="1" dirty="0">
                <a:solidFill>
                  <a:srgbClr val="FFFFFF"/>
                </a:solidFill>
                <a:latin typeface="Lub Dub Medium"/>
                <a:cs typeface="Lub Dub Medium"/>
              </a:rPr>
              <a:t>36%</a:t>
            </a:r>
          </a:p>
          <a:p>
            <a:r>
              <a:rPr lang="en-US" sz="1200" dirty="0">
                <a:solidFill>
                  <a:srgbClr val="FFFFFF"/>
                </a:solidFill>
                <a:latin typeface="Lub Dub Medium"/>
                <a:cs typeface="Lub Dub Medium"/>
              </a:rPr>
              <a:t>Decline in the relative rate of stroke deaths from 2000 - 2010.</a:t>
            </a:r>
          </a:p>
        </p:txBody>
      </p:sp>
      <p:sp>
        <p:nvSpPr>
          <p:cNvPr id="11" name="TextBox 10">
            <a:extLst>
              <a:ext uri="{FF2B5EF4-FFF2-40B4-BE49-F238E27FC236}">
                <a16:creationId xmlns:a16="http://schemas.microsoft.com/office/drawing/2014/main" id="{F0B04BE2-04E2-4763-B70D-CDC676F10DBF}"/>
              </a:ext>
            </a:extLst>
          </p:cNvPr>
          <p:cNvSpPr txBox="1"/>
          <p:nvPr/>
        </p:nvSpPr>
        <p:spPr>
          <a:xfrm>
            <a:off x="7244903" y="2367683"/>
            <a:ext cx="1621052" cy="1261884"/>
          </a:xfrm>
          <a:prstGeom prst="rect">
            <a:avLst/>
          </a:prstGeom>
          <a:noFill/>
        </p:spPr>
        <p:txBody>
          <a:bodyPr wrap="square" rtlCol="0">
            <a:spAutoFit/>
          </a:bodyPr>
          <a:lstStyle/>
          <a:p>
            <a:r>
              <a:rPr lang="en-US" sz="2800" b="1" dirty="0">
                <a:solidFill>
                  <a:srgbClr val="FFFFFF"/>
                </a:solidFill>
                <a:latin typeface="Lub Dub Medium"/>
                <a:cs typeface="Lub Dub Medium"/>
              </a:rPr>
              <a:t>2/3</a:t>
            </a:r>
          </a:p>
          <a:p>
            <a:r>
              <a:rPr lang="en-US" sz="1200" dirty="0">
                <a:solidFill>
                  <a:srgbClr val="FFFFFF"/>
                </a:solidFill>
                <a:latin typeface="Lub Dub Medium"/>
                <a:cs typeface="Lub Dub Medium"/>
              </a:rPr>
              <a:t>Survivors who receive rehab services after hospitalization.</a:t>
            </a:r>
          </a:p>
        </p:txBody>
      </p:sp>
      <p:pic>
        <p:nvPicPr>
          <p:cNvPr id="12" name="Picture 11" descr="Rehab-Webinar-PPT-V3-images-20.png">
            <a:extLst>
              <a:ext uri="{FF2B5EF4-FFF2-40B4-BE49-F238E27FC236}">
                <a16:creationId xmlns:a16="http://schemas.microsoft.com/office/drawing/2014/main" id="{2C22CED7-958E-4CB1-A7FA-28907CA43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7511"/>
            <a:ext cx="1571652" cy="1190941"/>
          </a:xfrm>
          <a:prstGeom prst="rect">
            <a:avLst/>
          </a:prstGeom>
        </p:spPr>
      </p:pic>
      <p:pic>
        <p:nvPicPr>
          <p:cNvPr id="13" name="Picture 12" descr="Rehab-Webinar-PPT-V3-images-21.png">
            <a:extLst>
              <a:ext uri="{FF2B5EF4-FFF2-40B4-BE49-F238E27FC236}">
                <a16:creationId xmlns:a16="http://schemas.microsoft.com/office/drawing/2014/main" id="{25D47125-9BA6-4B9B-A72D-FAB41E928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127" y="2457641"/>
            <a:ext cx="797061" cy="1002754"/>
          </a:xfrm>
          <a:prstGeom prst="rect">
            <a:avLst/>
          </a:prstGeom>
        </p:spPr>
      </p:pic>
      <p:pic>
        <p:nvPicPr>
          <p:cNvPr id="14" name="Picture 13" descr="Rehab-Webinar-PPT-V3-images-22.png">
            <a:extLst>
              <a:ext uri="{FF2B5EF4-FFF2-40B4-BE49-F238E27FC236}">
                <a16:creationId xmlns:a16="http://schemas.microsoft.com/office/drawing/2014/main" id="{8AEF713F-835E-4EFA-9E13-E14887E62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1401" y="2495690"/>
            <a:ext cx="993502" cy="964705"/>
          </a:xfrm>
          <a:prstGeom prst="rect">
            <a:avLst/>
          </a:prstGeom>
        </p:spPr>
      </p:pic>
      <p:cxnSp>
        <p:nvCxnSpPr>
          <p:cNvPr id="15" name="Straight Connector 14">
            <a:extLst>
              <a:ext uri="{FF2B5EF4-FFF2-40B4-BE49-F238E27FC236}">
                <a16:creationId xmlns:a16="http://schemas.microsoft.com/office/drawing/2014/main" id="{9609CC53-3228-483D-8195-285AAB4D0D94}"/>
              </a:ext>
            </a:extLst>
          </p:cNvPr>
          <p:cNvCxnSpPr/>
          <p:nvPr/>
        </p:nvCxnSpPr>
        <p:spPr>
          <a:xfrm>
            <a:off x="3316513" y="2295227"/>
            <a:ext cx="0" cy="13343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6F56101-30A8-4480-B006-4F6311ABF9A7}"/>
              </a:ext>
            </a:extLst>
          </p:cNvPr>
          <p:cNvCxnSpPr/>
          <p:nvPr/>
        </p:nvCxnSpPr>
        <p:spPr>
          <a:xfrm>
            <a:off x="6059714" y="2295227"/>
            <a:ext cx="0" cy="13343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Slide Number Placeholder 16">
            <a:extLst>
              <a:ext uri="{FF2B5EF4-FFF2-40B4-BE49-F238E27FC236}">
                <a16:creationId xmlns:a16="http://schemas.microsoft.com/office/drawing/2014/main" id="{3B4C7F63-7213-4993-B3B8-A322668B0B84}"/>
              </a:ext>
            </a:extLst>
          </p:cNvPr>
          <p:cNvSpPr>
            <a:spLocks noGrp="1"/>
          </p:cNvSpPr>
          <p:nvPr>
            <p:ph type="sldNum" sz="quarter" idx="12"/>
          </p:nvPr>
        </p:nvSpPr>
        <p:spPr/>
        <p:txBody>
          <a:bodyPr/>
          <a:lstStyle/>
          <a:p>
            <a:fld id="{55922AB6-AEC9-4F3D-B6C5-E7DB47297A6B}" type="slidenum">
              <a:rPr lang="en-US" smtClean="0"/>
              <a:pPr/>
              <a:t>4</a:t>
            </a:fld>
            <a:endParaRPr lang="en-US" dirty="0"/>
          </a:p>
        </p:txBody>
      </p:sp>
    </p:spTree>
    <p:extLst>
      <p:ext uri="{BB962C8B-B14F-4D97-AF65-F5344CB8AC3E}">
        <p14:creationId xmlns:p14="http://schemas.microsoft.com/office/powerpoint/2010/main" val="244426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hab-Webinar-PPT-V3-Slides_Section1-Blan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1358"/>
          </a:xfrm>
          <a:prstGeom prst="rect">
            <a:avLst/>
          </a:prstGeom>
        </p:spPr>
      </p:pic>
      <p:sp>
        <p:nvSpPr>
          <p:cNvPr id="2" name="Title 1">
            <a:extLst>
              <a:ext uri="{FF2B5EF4-FFF2-40B4-BE49-F238E27FC236}">
                <a16:creationId xmlns:a16="http://schemas.microsoft.com/office/drawing/2014/main" id="{9ED503CC-473C-43F4-B6F6-7D1738C5414B}"/>
              </a:ext>
            </a:extLst>
          </p:cNvPr>
          <p:cNvSpPr>
            <a:spLocks noGrp="1"/>
          </p:cNvSpPr>
          <p:nvPr>
            <p:ph type="title"/>
          </p:nvPr>
        </p:nvSpPr>
        <p:spPr/>
        <p:txBody>
          <a:bodyPr/>
          <a:lstStyle/>
          <a:p>
            <a:r>
              <a:rPr lang="en-US"/>
              <a:t>INTRODUCTION</a:t>
            </a:r>
            <a:endParaRPr lang="en-US" dirty="0"/>
          </a:p>
        </p:txBody>
      </p:sp>
    </p:spTree>
    <p:extLst>
      <p:ext uri="{BB962C8B-B14F-4D97-AF65-F5344CB8AC3E}">
        <p14:creationId xmlns:p14="http://schemas.microsoft.com/office/powerpoint/2010/main" val="3674787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hab-Webinar-PPT-V3-Slides_Section2-Blank.png">
            <a:extLst>
              <a:ext uri="{FF2B5EF4-FFF2-40B4-BE49-F238E27FC236}">
                <a16:creationId xmlns:a16="http://schemas.microsoft.com/office/drawing/2014/main" id="{EBD793D6-AE92-4CC6-91E4-0325A778F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 y="0"/>
            <a:ext cx="9141039" cy="5143500"/>
          </a:xfrm>
          <a:prstGeom prst="rect">
            <a:avLst/>
          </a:prstGeom>
        </p:spPr>
      </p:pic>
      <p:sp>
        <p:nvSpPr>
          <p:cNvPr id="2" name="Title 1">
            <a:extLst>
              <a:ext uri="{FF2B5EF4-FFF2-40B4-BE49-F238E27FC236}">
                <a16:creationId xmlns:a16="http://schemas.microsoft.com/office/drawing/2014/main" id="{0D35AB5F-26DB-43AE-B6BF-D76036BC76B3}"/>
              </a:ext>
            </a:extLst>
          </p:cNvPr>
          <p:cNvSpPr>
            <a:spLocks noGrp="1"/>
          </p:cNvSpPr>
          <p:nvPr>
            <p:ph type="title"/>
          </p:nvPr>
        </p:nvSpPr>
        <p:spPr/>
        <p:txBody>
          <a:bodyPr/>
          <a:lstStyle/>
          <a:p>
            <a:r>
              <a:rPr lang="en-US" dirty="0"/>
              <a:t>RECOMMENDATIONS</a:t>
            </a:r>
          </a:p>
        </p:txBody>
      </p:sp>
      <p:sp>
        <p:nvSpPr>
          <p:cNvPr id="3" name="Slide Number Placeholder 2">
            <a:extLst>
              <a:ext uri="{FF2B5EF4-FFF2-40B4-BE49-F238E27FC236}">
                <a16:creationId xmlns:a16="http://schemas.microsoft.com/office/drawing/2014/main" id="{8E96F2C5-6108-4541-B5FB-AD088D6C795B}"/>
              </a:ext>
            </a:extLst>
          </p:cNvPr>
          <p:cNvSpPr>
            <a:spLocks noGrp="1"/>
          </p:cNvSpPr>
          <p:nvPr>
            <p:ph type="sldNum" sz="quarter" idx="12"/>
          </p:nvPr>
        </p:nvSpPr>
        <p:spPr/>
        <p:txBody>
          <a:bodyPr/>
          <a:lstStyle/>
          <a:p>
            <a:fld id="{55922AB6-AEC9-4F3D-B6C5-E7DB47297A6B}" type="slidenum">
              <a:rPr lang="en-US" smtClean="0"/>
              <a:pPr/>
              <a:t>6</a:t>
            </a:fld>
            <a:endParaRPr lang="en-US" dirty="0"/>
          </a:p>
        </p:txBody>
      </p:sp>
      <p:sp>
        <p:nvSpPr>
          <p:cNvPr id="4" name="Content Placeholder 3">
            <a:extLst>
              <a:ext uri="{FF2B5EF4-FFF2-40B4-BE49-F238E27FC236}">
                <a16:creationId xmlns:a16="http://schemas.microsoft.com/office/drawing/2014/main" id="{FA1106F5-908A-466E-A061-36E4A23E1989}"/>
              </a:ext>
            </a:extLst>
          </p:cNvPr>
          <p:cNvSpPr>
            <a:spLocks noGrp="1"/>
          </p:cNvSpPr>
          <p:nvPr>
            <p:ph sz="quarter" idx="13"/>
          </p:nvPr>
        </p:nvSpPr>
        <p:spPr/>
        <p:txBody>
          <a:bodyPr/>
          <a:lstStyle/>
          <a:p>
            <a:r>
              <a:rPr lang="en-US"/>
              <a:t>CATEGORIES OF</a:t>
            </a:r>
            <a:endParaRPr lang="en-US" dirty="0"/>
          </a:p>
        </p:txBody>
      </p:sp>
    </p:spTree>
    <p:extLst>
      <p:ext uri="{BB962C8B-B14F-4D97-AF65-F5344CB8AC3E}">
        <p14:creationId xmlns:p14="http://schemas.microsoft.com/office/powerpoint/2010/main" val="16414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hab-Webinar-PPT-V3-Slides_Section3-Blank.png">
            <a:extLst>
              <a:ext uri="{FF2B5EF4-FFF2-40B4-BE49-F238E27FC236}">
                <a16:creationId xmlns:a16="http://schemas.microsoft.com/office/drawing/2014/main" id="{168F3F6B-5588-4A92-B6BC-E3AAF9022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 y="0"/>
            <a:ext cx="9137232" cy="5143500"/>
          </a:xfrm>
          <a:prstGeom prst="rect">
            <a:avLst/>
          </a:prstGeom>
        </p:spPr>
      </p:pic>
      <p:sp>
        <p:nvSpPr>
          <p:cNvPr id="2" name="Title 1">
            <a:extLst>
              <a:ext uri="{FF2B5EF4-FFF2-40B4-BE49-F238E27FC236}">
                <a16:creationId xmlns:a16="http://schemas.microsoft.com/office/drawing/2014/main" id="{11954E27-846A-4245-82C1-34FCAC6461F1}"/>
              </a:ext>
            </a:extLst>
          </p:cNvPr>
          <p:cNvSpPr>
            <a:spLocks noGrp="1"/>
          </p:cNvSpPr>
          <p:nvPr>
            <p:ph type="title"/>
          </p:nvPr>
        </p:nvSpPr>
        <p:spPr/>
        <p:txBody>
          <a:bodyPr/>
          <a:lstStyle/>
          <a:p>
            <a:r>
              <a:rPr lang="en-US" dirty="0"/>
              <a:t>AN IN-DEPTH REVIEW</a:t>
            </a:r>
          </a:p>
        </p:txBody>
      </p:sp>
      <p:sp>
        <p:nvSpPr>
          <p:cNvPr id="3" name="Slide Number Placeholder 2">
            <a:extLst>
              <a:ext uri="{FF2B5EF4-FFF2-40B4-BE49-F238E27FC236}">
                <a16:creationId xmlns:a16="http://schemas.microsoft.com/office/drawing/2014/main" id="{91BF863E-1DE1-4744-B517-256EF0EAB37F}"/>
              </a:ext>
            </a:extLst>
          </p:cNvPr>
          <p:cNvSpPr>
            <a:spLocks noGrp="1"/>
          </p:cNvSpPr>
          <p:nvPr>
            <p:ph type="sldNum" sz="quarter" idx="12"/>
          </p:nvPr>
        </p:nvSpPr>
        <p:spPr/>
        <p:txBody>
          <a:bodyPr/>
          <a:lstStyle/>
          <a:p>
            <a:fld id="{55922AB6-AEC9-4F3D-B6C5-E7DB47297A6B}" type="slidenum">
              <a:rPr lang="en-US" smtClean="0"/>
              <a:pPr/>
              <a:t>7</a:t>
            </a:fld>
            <a:endParaRPr lang="en-US" dirty="0"/>
          </a:p>
        </p:txBody>
      </p:sp>
      <p:sp>
        <p:nvSpPr>
          <p:cNvPr id="4" name="Content Placeholder 3">
            <a:extLst>
              <a:ext uri="{FF2B5EF4-FFF2-40B4-BE49-F238E27FC236}">
                <a16:creationId xmlns:a16="http://schemas.microsoft.com/office/drawing/2014/main" id="{EFE3F6F2-EA7E-44EF-A397-BC6BB9887067}"/>
              </a:ext>
            </a:extLst>
          </p:cNvPr>
          <p:cNvSpPr>
            <a:spLocks noGrp="1"/>
          </p:cNvSpPr>
          <p:nvPr>
            <p:ph sz="quarter" idx="13"/>
          </p:nvPr>
        </p:nvSpPr>
        <p:spPr>
          <a:xfrm>
            <a:off x="232229" y="2143714"/>
            <a:ext cx="4203038" cy="445662"/>
          </a:xfrm>
        </p:spPr>
        <p:txBody>
          <a:bodyPr>
            <a:normAutofit fontScale="85000" lnSpcReduction="10000"/>
          </a:bodyPr>
          <a:lstStyle/>
          <a:p>
            <a:r>
              <a:rPr lang="en-US" sz="2400" dirty="0"/>
              <a:t>THE REHABILITATION PROGRAM: </a:t>
            </a:r>
          </a:p>
        </p:txBody>
      </p:sp>
    </p:spTree>
    <p:extLst>
      <p:ext uri="{BB962C8B-B14F-4D97-AF65-F5344CB8AC3E}">
        <p14:creationId xmlns:p14="http://schemas.microsoft.com/office/powerpoint/2010/main" val="1942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hab-Webinar-PPT-V3-Slides_Section4-Blank.png">
            <a:extLst>
              <a:ext uri="{FF2B5EF4-FFF2-40B4-BE49-F238E27FC236}">
                <a16:creationId xmlns:a16="http://schemas.microsoft.com/office/drawing/2014/main" id="{F6193C66-36E2-405F-BEE5-3E9771193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 y="0"/>
            <a:ext cx="9141039" cy="5143500"/>
          </a:xfrm>
          <a:prstGeom prst="rect">
            <a:avLst/>
          </a:prstGeom>
        </p:spPr>
      </p:pic>
      <p:sp>
        <p:nvSpPr>
          <p:cNvPr id="2" name="Title 1">
            <a:extLst>
              <a:ext uri="{FF2B5EF4-FFF2-40B4-BE49-F238E27FC236}">
                <a16:creationId xmlns:a16="http://schemas.microsoft.com/office/drawing/2014/main" id="{41094E71-F1D3-42AC-8202-EDBD662D786A}"/>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9FD5271D-403A-4552-A306-0E3738C3BF5B}"/>
              </a:ext>
            </a:extLst>
          </p:cNvPr>
          <p:cNvSpPr>
            <a:spLocks noGrp="1"/>
          </p:cNvSpPr>
          <p:nvPr>
            <p:ph type="sldNum" sz="quarter" idx="12"/>
          </p:nvPr>
        </p:nvSpPr>
        <p:spPr/>
        <p:txBody>
          <a:bodyPr/>
          <a:lstStyle/>
          <a:p>
            <a:fld id="{55922AB6-AEC9-4F3D-B6C5-E7DB47297A6B}" type="slidenum">
              <a:rPr lang="en-US" smtClean="0"/>
              <a:pPr/>
              <a:t>8</a:t>
            </a:fld>
            <a:endParaRPr lang="en-US" dirty="0"/>
          </a:p>
        </p:txBody>
      </p:sp>
    </p:spTree>
    <p:extLst>
      <p:ext uri="{BB962C8B-B14F-4D97-AF65-F5344CB8AC3E}">
        <p14:creationId xmlns:p14="http://schemas.microsoft.com/office/powerpoint/2010/main" val="34296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hab-Webinar-PPT-V3-Slides_Section5-Blank.png">
            <a:extLst>
              <a:ext uri="{FF2B5EF4-FFF2-40B4-BE49-F238E27FC236}">
                <a16:creationId xmlns:a16="http://schemas.microsoft.com/office/drawing/2014/main" id="{70141FD0-984C-4E52-A3AA-CE4E0969F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 y="0"/>
            <a:ext cx="9141039" cy="5143500"/>
          </a:xfrm>
          <a:prstGeom prst="rect">
            <a:avLst/>
          </a:prstGeom>
        </p:spPr>
      </p:pic>
      <p:sp>
        <p:nvSpPr>
          <p:cNvPr id="2" name="Title 1">
            <a:extLst>
              <a:ext uri="{FF2B5EF4-FFF2-40B4-BE49-F238E27FC236}">
                <a16:creationId xmlns:a16="http://schemas.microsoft.com/office/drawing/2014/main" id="{6BF25377-52F6-4B7F-A715-C306203174BD}"/>
              </a:ext>
            </a:extLst>
          </p:cNvPr>
          <p:cNvSpPr>
            <a:spLocks noGrp="1"/>
          </p:cNvSpPr>
          <p:nvPr>
            <p:ph type="title"/>
          </p:nvPr>
        </p:nvSpPr>
        <p:spPr/>
        <p:txBody>
          <a:bodyPr/>
          <a:lstStyle/>
          <a:p>
            <a:r>
              <a:rPr lang="en-US" dirty="0"/>
              <a:t>Q&amp;A</a:t>
            </a:r>
          </a:p>
        </p:txBody>
      </p:sp>
      <p:sp>
        <p:nvSpPr>
          <p:cNvPr id="3" name="Slide Number Placeholder 2">
            <a:extLst>
              <a:ext uri="{FF2B5EF4-FFF2-40B4-BE49-F238E27FC236}">
                <a16:creationId xmlns:a16="http://schemas.microsoft.com/office/drawing/2014/main" id="{93FBE3F0-B26B-491E-B609-24E0E1AD22CE}"/>
              </a:ext>
            </a:extLst>
          </p:cNvPr>
          <p:cNvSpPr>
            <a:spLocks noGrp="1"/>
          </p:cNvSpPr>
          <p:nvPr>
            <p:ph type="sldNum" sz="quarter" idx="12"/>
          </p:nvPr>
        </p:nvSpPr>
        <p:spPr/>
        <p:txBody>
          <a:bodyPr/>
          <a:lstStyle/>
          <a:p>
            <a:fld id="{55922AB6-AEC9-4F3D-B6C5-E7DB47297A6B}" type="slidenum">
              <a:rPr lang="en-US" smtClean="0"/>
              <a:pPr/>
              <a:t>9</a:t>
            </a:fld>
            <a:endParaRPr lang="en-US" dirty="0"/>
          </a:p>
        </p:txBody>
      </p:sp>
      <p:sp>
        <p:nvSpPr>
          <p:cNvPr id="4" name="Content Placeholder 3">
            <a:extLst>
              <a:ext uri="{FF2B5EF4-FFF2-40B4-BE49-F238E27FC236}">
                <a16:creationId xmlns:a16="http://schemas.microsoft.com/office/drawing/2014/main" id="{1ABAAAF3-896D-48C8-AE7D-735226ACA381}"/>
              </a:ext>
            </a:extLst>
          </p:cNvPr>
          <p:cNvSpPr>
            <a:spLocks noGrp="1"/>
          </p:cNvSpPr>
          <p:nvPr>
            <p:ph sz="quarter" idx="13"/>
          </p:nvPr>
        </p:nvSpPr>
        <p:spPr/>
        <p:txBody>
          <a:bodyPr/>
          <a:lstStyle/>
          <a:p>
            <a:r>
              <a:rPr lang="en-US" dirty="0"/>
              <a:t>THANK YOU</a:t>
            </a:r>
          </a:p>
        </p:txBody>
      </p:sp>
    </p:spTree>
    <p:extLst>
      <p:ext uri="{BB962C8B-B14F-4D97-AF65-F5344CB8AC3E}">
        <p14:creationId xmlns:p14="http://schemas.microsoft.com/office/powerpoint/2010/main" val="53772912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2123</TotalTime>
  <Words>536</Words>
  <Application>Microsoft Office PowerPoint</Application>
  <PresentationFormat>On-screen Show (16:9)</PresentationFormat>
  <Paragraphs>41</Paragraphs>
  <Slides>10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Lub Dub Light</vt:lpstr>
      <vt:lpstr>Lub Dub Medium</vt:lpstr>
      <vt:lpstr>Wingdings 3</vt:lpstr>
      <vt:lpstr>Custom Design</vt:lpstr>
      <vt:lpstr>GUIDELINES FOR</vt:lpstr>
      <vt:lpstr>A GUIDELINE FOR HEALTHCARE PROFESSIONALS  FROM THE AMERICAN HEART ASSOCIATION/ AMERICAN STROKE ASSOCIATION</vt:lpstr>
      <vt:lpstr>REHABILITATION INTERVENTIONS IN THE IN-PATIENT SETTING</vt:lpstr>
      <vt:lpstr>A GUIDELINE FOR HEALTHCARE PROFESSIONALS  FROM THE AMERICAN HEART ASSOCIATION/ AMERICAN STROKE ASSOCIATION</vt:lpstr>
      <vt:lpstr>INTRODUCTION</vt:lpstr>
      <vt:lpstr>RECOMMENDATIONS</vt:lpstr>
      <vt:lpstr>AN IN-DEPTH REVIEW</vt:lpstr>
      <vt:lpstr>CONCLUSION</vt:lpstr>
      <vt:lpstr>Q&amp;A</vt:lpstr>
      <vt:lpstr>A GUIDELINE FOR HEALTHCARE PROFESSIONALS FROM THE AMERICAN HEART ASSOCIATION/AMERICAN STROKE ASSOCIATION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 K</dc:creator>
  <cp:lastModifiedBy>Ashley Hall</cp:lastModifiedBy>
  <cp:revision>118</cp:revision>
  <dcterms:created xsi:type="dcterms:W3CDTF">2017-08-28T19:43:22Z</dcterms:created>
  <dcterms:modified xsi:type="dcterms:W3CDTF">2018-09-27T14:32:53Z</dcterms:modified>
</cp:coreProperties>
</file>